
<file path=[Content_Types].xml><?xml version="1.0" encoding="utf-8"?>
<Types xmlns="http://schemas.openxmlformats.org/package/2006/content-types">
  <Override PartName="/ppt/notesSlides/notesSlide5.xml" ContentType="application/vnd.openxmlformats-officedocument.presentationml.notesSlide+xml"/>
  <Override PartName="/ppt/slideLayouts/slideLayout1.xml" ContentType="application/vnd.openxmlformats-officedocument.presentationml.slideLayout+xml"/>
  <Default Extension="png" ContentType="image/png"/>
  <Default Extension="rels" ContentType="application/vnd.openxmlformats-package.relationships+xml"/>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notesSlides/notesSlide3.xml" ContentType="application/vnd.openxmlformats-officedocument.presentationml.notes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slides/slide18.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s/slide16.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notesSlides/notesSlide4.xml" ContentType="application/vnd.openxmlformats-officedocument.presentationml.notesSlide+xml"/>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9.xml" ContentType="application/vnd.openxmlformats-officedocument.presentationml.slideLayout+xml"/>
  <Override PartName="/ppt/notesSlides/notesSlide2.xml" ContentType="application/vnd.openxmlformats-officedocument.presentationml.notesSlide+xml"/>
  <Override PartName="/ppt/slideLayouts/slideLayout7.xml" ContentType="application/vnd.openxmlformats-officedocument.presentationml.slideLayout+xml"/>
  <Override PartName="/ppt/slides/slide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Default Extension="gif" ContentType="image/gif"/>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20"/>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5" r:id="rId17"/>
    <p:sldId id="274" r:id="rId18"/>
    <p:sldId id="276"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showNarration="1">
    <p:present/>
    <p:sldAll/>
    <p:penClr>
      <a:schemeClr val="tx1"/>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598" autoAdjust="0"/>
    <p:restoredTop sz="86441" autoAdjust="0"/>
  </p:normalViewPr>
  <p:slideViewPr>
    <p:cSldViewPr snapToGrid="0" snapToObjects="1">
      <p:cViewPr varScale="1">
        <p:scale>
          <a:sx n="71" d="100"/>
          <a:sy n="71" d="100"/>
        </p:scale>
        <p:origin x="-1424"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63" d="100"/>
          <a:sy n="63" d="100"/>
        </p:scale>
        <p:origin x="-2800" y="-10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FF368B6-2B5C-674A-8DE6-8B14F92A913B}" type="datetimeFigureOut">
              <a:rPr lang="en-US" smtClean="0"/>
              <a:pPr/>
              <a:t>10/4/12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6B97BD6-BC1A-864F-9A0D-68AA39E1F65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6B97BD6-BC1A-864F-9A0D-68AA39E1F652}"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Have you ever wondered what it was like to live in a big city?</a:t>
            </a:r>
            <a:r>
              <a:rPr lang="en-US" sz="1200" kern="1200" baseline="0" dirty="0" smtClean="0">
                <a:solidFill>
                  <a:schemeClr val="tx1"/>
                </a:solidFill>
                <a:latin typeface="+mn-lt"/>
                <a:ea typeface="+mn-ea"/>
                <a:cs typeface="+mn-cs"/>
              </a:rPr>
              <a:t> Meet Miranda. Her and her best friend, Sal, have become expert navigators of their New York City neighborhood---from sneaking to Jimmy’s sandwich shop during their lunch period, to planning the fastest route to school—while avoid the crazy laughing man on the corner, they know these streets like the backs of their hands.  </a:t>
            </a:r>
          </a:p>
          <a:p>
            <a:pPr marL="0" marR="0" lvl="1" indent="0" algn="l" defTabSz="4572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latin typeface="+mn-lt"/>
              <a:ea typeface="+mn-ea"/>
              <a:cs typeface="+mn-cs"/>
            </a:endParaRPr>
          </a:p>
          <a:p>
            <a:pPr marL="0" marR="0" lvl="1"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Shut out by her best friend</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after he randomly gets punched on the way home from school one day, 6</a:t>
            </a:r>
            <a:r>
              <a:rPr lang="en-US" sz="1200" kern="1200" baseline="30000" dirty="0" smtClean="0">
                <a:solidFill>
                  <a:schemeClr val="tx1"/>
                </a:solidFill>
                <a:latin typeface="+mn-lt"/>
                <a:ea typeface="+mn-ea"/>
                <a:cs typeface="+mn-cs"/>
              </a:rPr>
              <a:t>th</a:t>
            </a:r>
            <a:r>
              <a:rPr lang="en-US" sz="1200" kern="1200" dirty="0" smtClean="0">
                <a:solidFill>
                  <a:schemeClr val="tx1"/>
                </a:solidFill>
                <a:latin typeface="+mn-lt"/>
                <a:ea typeface="+mn-ea"/>
                <a:cs typeface="+mn-cs"/>
              </a:rPr>
              <a:t> grade Miranda is left with a mystery to solve all on her own. </a:t>
            </a:r>
          </a:p>
          <a:p>
            <a:endParaRPr lang="en-US" dirty="0"/>
          </a:p>
        </p:txBody>
      </p:sp>
      <p:sp>
        <p:nvSpPr>
          <p:cNvPr id="4" name="Slide Number Placeholder 3"/>
          <p:cNvSpPr>
            <a:spLocks noGrp="1"/>
          </p:cNvSpPr>
          <p:nvPr>
            <p:ph type="sldNum" sz="quarter" idx="10"/>
          </p:nvPr>
        </p:nvSpPr>
        <p:spPr/>
        <p:txBody>
          <a:bodyPr/>
          <a:lstStyle/>
          <a:p>
            <a:fld id="{86B97BD6-BC1A-864F-9A0D-68AA39E1F652}"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Using her favorite book, Madeleine </a:t>
            </a:r>
            <a:r>
              <a:rPr lang="en-US" sz="1200" kern="1200" dirty="0" err="1" smtClean="0">
                <a:solidFill>
                  <a:schemeClr val="tx1"/>
                </a:solidFill>
                <a:latin typeface="+mn-lt"/>
                <a:ea typeface="+mn-ea"/>
                <a:cs typeface="+mn-cs"/>
              </a:rPr>
              <a:t>L’Engle’s</a:t>
            </a:r>
            <a:r>
              <a:rPr lang="en-US" sz="1200" kern="1200" dirty="0" smtClean="0">
                <a:solidFill>
                  <a:schemeClr val="tx1"/>
                </a:solidFill>
                <a:latin typeface="+mn-lt"/>
                <a:ea typeface="+mn-ea"/>
                <a:cs typeface="+mn-cs"/>
              </a:rPr>
              <a:t> </a:t>
            </a:r>
            <a:r>
              <a:rPr lang="en-US" sz="1200" i="1" kern="1200" dirty="0" smtClean="0">
                <a:solidFill>
                  <a:schemeClr val="tx1"/>
                </a:solidFill>
                <a:latin typeface="+mn-lt"/>
                <a:ea typeface="+mn-ea"/>
                <a:cs typeface="+mn-cs"/>
              </a:rPr>
              <a:t>A Wrinkle in Time</a:t>
            </a:r>
            <a:r>
              <a:rPr lang="en-US" sz="1200" kern="1200" dirty="0" smtClean="0">
                <a:solidFill>
                  <a:schemeClr val="tx1"/>
                </a:solidFill>
                <a:latin typeface="+mn-lt"/>
                <a:ea typeface="+mn-ea"/>
                <a:cs typeface="+mn-cs"/>
              </a:rPr>
              <a:t>, as her guide, </a:t>
            </a:r>
            <a:endParaRPr lang="en-US" dirty="0"/>
          </a:p>
        </p:txBody>
      </p:sp>
      <p:sp>
        <p:nvSpPr>
          <p:cNvPr id="4" name="Slide Number Placeholder 3"/>
          <p:cNvSpPr>
            <a:spLocks noGrp="1"/>
          </p:cNvSpPr>
          <p:nvPr>
            <p:ph type="sldNum" sz="quarter" idx="10"/>
          </p:nvPr>
        </p:nvSpPr>
        <p:spPr/>
        <p:txBody>
          <a:bodyPr/>
          <a:lstStyle/>
          <a:p>
            <a:fld id="{86B97BD6-BC1A-864F-9A0D-68AA39E1F652}"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smtClean="0"/>
              <a:t>So, are you hooked?! </a:t>
            </a:r>
            <a:r>
              <a:rPr lang="en-US" sz="1200" kern="1200" dirty="0" smtClean="0">
                <a:solidFill>
                  <a:schemeClr val="tx1"/>
                </a:solidFill>
                <a:latin typeface="+mn-lt"/>
                <a:ea typeface="+mn-ea"/>
                <a:cs typeface="+mn-cs"/>
              </a:rPr>
              <a:t>If you’re a lover of mystery,</a:t>
            </a:r>
            <a:r>
              <a:rPr lang="en-US" sz="1200" kern="1200" dirty="0" smtClean="0">
                <a:solidFill>
                  <a:schemeClr val="tx1"/>
                </a:solidFill>
                <a:latin typeface="+mn-lt"/>
                <a:ea typeface="+mn-ea"/>
                <a:cs typeface="+mn-cs"/>
              </a:rPr>
              <a:t> curious about </a:t>
            </a:r>
            <a:r>
              <a:rPr lang="en-US" sz="1200" kern="1200" dirty="0" smtClean="0">
                <a:solidFill>
                  <a:schemeClr val="tx1"/>
                </a:solidFill>
                <a:latin typeface="+mn-lt"/>
                <a:ea typeface="+mn-ea"/>
                <a:cs typeface="+mn-cs"/>
              </a:rPr>
              <a:t>time travel, or simply interested in following a 6</a:t>
            </a:r>
            <a:r>
              <a:rPr lang="en-US" sz="1200" kern="1200" baseline="30000" dirty="0" smtClean="0">
                <a:solidFill>
                  <a:schemeClr val="tx1"/>
                </a:solidFill>
                <a:latin typeface="+mn-lt"/>
                <a:ea typeface="+mn-ea"/>
                <a:cs typeface="+mn-cs"/>
              </a:rPr>
              <a:t>th</a:t>
            </a:r>
            <a:r>
              <a:rPr lang="en-US" sz="1200" kern="1200" dirty="0" smtClean="0">
                <a:solidFill>
                  <a:schemeClr val="tx1"/>
                </a:solidFill>
                <a:latin typeface="+mn-lt"/>
                <a:ea typeface="+mn-ea"/>
                <a:cs typeface="+mn-cs"/>
              </a:rPr>
              <a:t> grader through a puzzling</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time in her life, this is the book for you</a:t>
            </a:r>
            <a:r>
              <a:rPr lang="en-US" sz="1200" kern="1200" dirty="0" smtClean="0">
                <a:solidFill>
                  <a:schemeClr val="tx1"/>
                </a:solidFill>
                <a:latin typeface="+mn-lt"/>
                <a:ea typeface="+mn-ea"/>
                <a:cs typeface="+mn-cs"/>
              </a:rPr>
              <a:t>! I guarantee you won’t be able to put it down!</a:t>
            </a:r>
            <a:r>
              <a:rPr lang="en-US" sz="1200" kern="1200" baseline="0" dirty="0" smtClean="0">
                <a:solidFill>
                  <a:schemeClr val="tx1"/>
                </a:solidFill>
                <a:latin typeface="+mn-lt"/>
                <a:ea typeface="+mn-ea"/>
                <a:cs typeface="+mn-cs"/>
              </a:rPr>
              <a:t> With each new twist of the plot, you’ll be left wondering…”what’s next?”</a:t>
            </a:r>
            <a:endParaRPr lang="en-US" sz="1200" kern="1200" dirty="0" smtClean="0">
              <a:solidFill>
                <a:schemeClr val="tx1"/>
              </a:solidFill>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86B97BD6-BC1A-864F-9A0D-68AA39E1F652}" type="slidenum">
              <a:rPr lang="en-US" smtClean="0"/>
              <a:pPr/>
              <a:t>14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Rebecca</a:t>
            </a:r>
            <a:r>
              <a:rPr lang="en-US" baseline="0" dirty="0" smtClean="0"/>
              <a:t> Stead modeled parts of this book based on her own childhood. Like Miranda, she grew up in New York City and her favorite book was </a:t>
            </a:r>
            <a:r>
              <a:rPr lang="en-US" i="1" baseline="0" dirty="0" smtClean="0"/>
              <a:t>A Wrinkle in Time. </a:t>
            </a:r>
            <a:r>
              <a:rPr lang="en-US" i="0" baseline="0" dirty="0" smtClean="0"/>
              <a:t>She even got to meet the author!</a:t>
            </a:r>
          </a:p>
          <a:p>
            <a:endParaRPr lang="en-US" i="0" baseline="0" dirty="0" smtClean="0"/>
          </a:p>
          <a:p>
            <a:r>
              <a:rPr lang="en-US" i="0" baseline="0" dirty="0" smtClean="0"/>
              <a:t>Stead wanted to tell a story about what life was like for “latch-key” kids like herself growing up in the late 70s. “Latch-key” kids are basically kids who go home after school to an empty house with no parent supervision. The term came from the idea that kids used to carry keys around their necks or hide them in certain places (like Miranda hides her apartment key). The author, like Miranda, had a lot of freedom as a child that the majority of children in school rarely experience in today’s society and she wanted to reflect on her experiences growing up in NYC. </a:t>
            </a:r>
            <a:endParaRPr lang="en-US" dirty="0"/>
          </a:p>
        </p:txBody>
      </p:sp>
      <p:sp>
        <p:nvSpPr>
          <p:cNvPr id="4" name="Slide Number Placeholder 3"/>
          <p:cNvSpPr>
            <a:spLocks noGrp="1"/>
          </p:cNvSpPr>
          <p:nvPr>
            <p:ph type="sldNum" sz="quarter" idx="10"/>
          </p:nvPr>
        </p:nvSpPr>
        <p:spPr/>
        <p:txBody>
          <a:bodyPr/>
          <a:lstStyle/>
          <a:p>
            <a:fld id="{86B97BD6-BC1A-864F-9A0D-68AA39E1F652}" type="slidenum">
              <a:rPr lang="en-US" smtClean="0"/>
              <a:pPr/>
              <a:t>17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6E03832-C8EB-D045-8DCB-8FEDC977E4F2}" type="datetimeFigureOut">
              <a:rPr lang="en-US" smtClean="0"/>
              <a:pPr/>
              <a:t>10/4/12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BD8F60-F567-9E4A-A794-29719977F09A}" type="slidenum">
              <a:rPr lang="en-US" smtClean="0"/>
              <a:pPr/>
              <a:t>‹#›</a:t>
            </a:fld>
            <a:endParaRPr lang="en-US"/>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E03832-C8EB-D045-8DCB-8FEDC977E4F2}" type="datetimeFigureOut">
              <a:rPr lang="en-US" smtClean="0"/>
              <a:pPr/>
              <a:t>10/4/12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BD8F60-F567-9E4A-A794-29719977F09A}" type="slidenum">
              <a:rPr lang="en-US" smtClean="0"/>
              <a:pPr/>
              <a:t>‹#›</a:t>
            </a:fld>
            <a:endParaRPr lang="en-US"/>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E03832-C8EB-D045-8DCB-8FEDC977E4F2}" type="datetimeFigureOut">
              <a:rPr lang="en-US" smtClean="0"/>
              <a:pPr/>
              <a:t>10/4/12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BD8F60-F567-9E4A-A794-29719977F09A}" type="slidenum">
              <a:rPr lang="en-US" smtClean="0"/>
              <a:pPr/>
              <a:t>‹#›</a:t>
            </a:fld>
            <a:endParaRPr lang="en-US"/>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E03832-C8EB-D045-8DCB-8FEDC977E4F2}" type="datetimeFigureOut">
              <a:rPr lang="en-US" smtClean="0"/>
              <a:pPr/>
              <a:t>10/4/12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BD8F60-F567-9E4A-A794-29719977F09A}" type="slidenum">
              <a:rPr lang="en-US" smtClean="0"/>
              <a:pPr/>
              <a:t>‹#›</a:t>
            </a:fld>
            <a:endParaRPr lang="en-US"/>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6E03832-C8EB-D045-8DCB-8FEDC977E4F2}" type="datetimeFigureOut">
              <a:rPr lang="en-US" smtClean="0"/>
              <a:pPr/>
              <a:t>10/4/12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BD8F60-F567-9E4A-A794-29719977F09A}" type="slidenum">
              <a:rPr lang="en-US" smtClean="0"/>
              <a:pPr/>
              <a:t>‹#›</a:t>
            </a:fld>
            <a:endParaRPr lang="en-US"/>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6E03832-C8EB-D045-8DCB-8FEDC977E4F2}" type="datetimeFigureOut">
              <a:rPr lang="en-US" smtClean="0"/>
              <a:pPr/>
              <a:t>10/4/12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BD8F60-F567-9E4A-A794-29719977F09A}" type="slidenum">
              <a:rPr lang="en-US" smtClean="0"/>
              <a:pPr/>
              <a:t>‹#›</a:t>
            </a:fld>
            <a:endParaRPr lang="en-US"/>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6E03832-C8EB-D045-8DCB-8FEDC977E4F2}" type="datetimeFigureOut">
              <a:rPr lang="en-US" smtClean="0"/>
              <a:pPr/>
              <a:t>10/4/12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EBD8F60-F567-9E4A-A794-29719977F09A}" type="slidenum">
              <a:rPr lang="en-US" smtClean="0"/>
              <a:pPr/>
              <a:t>‹#›</a:t>
            </a:fld>
            <a:endParaRPr lang="en-US"/>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6E03832-C8EB-D045-8DCB-8FEDC977E4F2}" type="datetimeFigureOut">
              <a:rPr lang="en-US" smtClean="0"/>
              <a:pPr/>
              <a:t>10/4/12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EBD8F60-F567-9E4A-A794-29719977F09A}" type="slidenum">
              <a:rPr lang="en-US" smtClean="0"/>
              <a:pPr/>
              <a:t>‹#›</a:t>
            </a:fld>
            <a:endParaRPr lang="en-US"/>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E03832-C8EB-D045-8DCB-8FEDC977E4F2}" type="datetimeFigureOut">
              <a:rPr lang="en-US" smtClean="0"/>
              <a:pPr/>
              <a:t>10/4/12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EBD8F60-F567-9E4A-A794-29719977F09A}" type="slidenum">
              <a:rPr lang="en-US" smtClean="0"/>
              <a:pPr/>
              <a:t>‹#›</a:t>
            </a:fld>
            <a:endParaRPr 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E03832-C8EB-D045-8DCB-8FEDC977E4F2}" type="datetimeFigureOut">
              <a:rPr lang="en-US" smtClean="0"/>
              <a:pPr/>
              <a:t>10/4/12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BD8F60-F567-9E4A-A794-29719977F09A}" type="slidenum">
              <a:rPr lang="en-US" smtClean="0"/>
              <a:pPr/>
              <a:t>‹#›</a:t>
            </a:fld>
            <a:endParaRPr lang="en-US"/>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E03832-C8EB-D045-8DCB-8FEDC977E4F2}" type="datetimeFigureOut">
              <a:rPr lang="en-US" smtClean="0"/>
              <a:pPr/>
              <a:t>10/4/12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BD8F60-F567-9E4A-A794-29719977F09A}" type="slidenum">
              <a:rPr lang="en-US" smtClean="0"/>
              <a:pPr/>
              <a:t>‹#›</a:t>
            </a:fld>
            <a:endParaRPr lang="en-US"/>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E03832-C8EB-D045-8DCB-8FEDC977E4F2}" type="datetimeFigureOut">
              <a:rPr lang="en-US" smtClean="0"/>
              <a:pPr/>
              <a:t>10/4/12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BD8F60-F567-9E4A-A794-29719977F09A}"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p:transition>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4" Type="http://schemas.openxmlformats.org/officeDocument/2006/relationships/image" Target="../media/image1.jpeg"/><Relationship Id="rId5" Type="http://schemas.openxmlformats.org/officeDocument/2006/relationships/image" Target="../media/image2.png"/><Relationship Id="rId1" Type="http://schemas.openxmlformats.org/officeDocument/2006/relationships/audio" Target="file://localhost/Users/kristenpiersanti/Documents/Literacy%20Book%20Talk.pptx257-10" TargetMode="External"/><Relationship Id="rId2"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audio" Target="file://localhost/Users/kristenpiersanti/Documents/Literacy%20Book%20Talk.pptx266-3" TargetMode="External"/><Relationship Id="rId2" Type="http://schemas.openxmlformats.org/officeDocument/2006/relationships/slideLayout" Target="../slideLayouts/slideLayout7.xml"/><Relationship Id="rId3"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5" Type="http://schemas.openxmlformats.org/officeDocument/2006/relationships/image" Target="../media/image16.jpeg"/><Relationship Id="rId6" Type="http://schemas.openxmlformats.org/officeDocument/2006/relationships/image" Target="../media/image17.jpeg"/><Relationship Id="rId7" Type="http://schemas.openxmlformats.org/officeDocument/2006/relationships/image" Target="../media/image18.jpeg"/><Relationship Id="rId8" Type="http://schemas.openxmlformats.org/officeDocument/2006/relationships/image" Target="../media/image2.png"/><Relationship Id="rId1" Type="http://schemas.openxmlformats.org/officeDocument/2006/relationships/audio" Target="file://localhost/Users/kristenpiersanti/Documents/Literacy%20Book%20Talk.pptx267-2" TargetMode="External"/><Relationship Id="rId2"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4" Type="http://schemas.openxmlformats.org/officeDocument/2006/relationships/image" Target="../media/image20.jpeg"/><Relationship Id="rId5" Type="http://schemas.openxmlformats.org/officeDocument/2006/relationships/image" Target="../media/image21.jpeg"/><Relationship Id="rId6" Type="http://schemas.openxmlformats.org/officeDocument/2006/relationships/image" Target="../media/image2.png"/><Relationship Id="rId1" Type="http://schemas.openxmlformats.org/officeDocument/2006/relationships/audio" Target="file://localhost/Users/kristenpiersanti/Documents/Literacy%20Book%20Talk.pptx268-2" TargetMode="External"/><Relationship Id="rId2"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audio" Target="file://localhost/Users/kristenpiersanti/Documents/Literacy%20Book%20Talk.pptx269-2" TargetMode="External"/><Relationship Id="rId2" Type="http://schemas.openxmlformats.org/officeDocument/2006/relationships/slideLayout" Target="../slideLayouts/slideLayout3.xml"/><Relationship Id="rId3"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4.xml"/><Relationship Id="rId4" Type="http://schemas.openxmlformats.org/officeDocument/2006/relationships/image" Target="../media/image2.png"/><Relationship Id="rId1" Type="http://schemas.openxmlformats.org/officeDocument/2006/relationships/audio" Target="file://localhost/Users/kristenpiersanti/Documents/Literacy%20Book%20Talk.pptx270-2" TargetMode="External"/><Relationship Id="rId2"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audio" Target="file://localhost/Users/kristenpiersanti/Documents/Literacy%20Book%20Talk.pptx271-2" TargetMode="External"/><Relationship Id="rId2" Type="http://schemas.openxmlformats.org/officeDocument/2006/relationships/slideLayout" Target="../slideLayouts/slideLayout2.xml"/><Relationship Id="rId3"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22.jpeg"/><Relationship Id="rId4" Type="http://schemas.openxmlformats.org/officeDocument/2006/relationships/image" Target="../media/image23.gif"/><Relationship Id="rId5" Type="http://schemas.openxmlformats.org/officeDocument/2006/relationships/image" Target="../media/image24.jpeg"/><Relationship Id="rId6" Type="http://schemas.openxmlformats.org/officeDocument/2006/relationships/image" Target="../media/image2.png"/><Relationship Id="rId1" Type="http://schemas.openxmlformats.org/officeDocument/2006/relationships/audio" Target="file://localhost/Users/kristenpiersanti/Documents/Literacy%20Book%20Talk.pptx275-2" TargetMode="External"/><Relationship Id="rId2"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5.xml"/><Relationship Id="rId4" Type="http://schemas.openxmlformats.org/officeDocument/2006/relationships/image" Target="../media/image25.jpeg"/><Relationship Id="rId5" Type="http://schemas.openxmlformats.org/officeDocument/2006/relationships/image" Target="../media/image2.png"/><Relationship Id="rId1" Type="http://schemas.openxmlformats.org/officeDocument/2006/relationships/audio" Target="file://localhost/Users/kristenpiersanti/Documents/Literacy%20Book%20Talk.pptx274-2" TargetMode="External"/><Relationship Id="rId2"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png"/><Relationship Id="rId1" Type="http://schemas.openxmlformats.org/officeDocument/2006/relationships/audio" Target="file://localhost/Users/kristenpiersanti/Documents/Literacy%20Book%20Talk.pptx276-2" TargetMode="External"/><Relationship Id="rId2"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6" Type="http://schemas.openxmlformats.org/officeDocument/2006/relationships/image" Target="../media/image2.png"/><Relationship Id="rId1" Type="http://schemas.openxmlformats.org/officeDocument/2006/relationships/audio" Target="file://localhost/Users/kristenpiersanti/Documents/Literacy%20Book%20Talk.pptx258-9" TargetMode="External"/><Relationship Id="rId2"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4" Type="http://schemas.openxmlformats.org/officeDocument/2006/relationships/image" Target="../media/image6.jpeg"/><Relationship Id="rId5" Type="http://schemas.openxmlformats.org/officeDocument/2006/relationships/image" Target="../media/image2.png"/><Relationship Id="rId1" Type="http://schemas.openxmlformats.org/officeDocument/2006/relationships/audio" Target="file://localhost/Users/kristenpiersanti/Documents/Literacy%20Book%20Talk.pptx259-10" TargetMode="External"/><Relationship Id="rId2"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4" Type="http://schemas.openxmlformats.org/officeDocument/2006/relationships/image" Target="../media/image7.jpeg"/><Relationship Id="rId5" Type="http://schemas.openxmlformats.org/officeDocument/2006/relationships/image" Target="../media/image2.png"/><Relationship Id="rId1" Type="http://schemas.openxmlformats.org/officeDocument/2006/relationships/audio" Target="file://localhost/Users/kristenpiersanti/Documents/Literacy%20Book%20Talk.pptx260-6" TargetMode="External"/><Relationship Id="rId2"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4" Type="http://schemas.openxmlformats.org/officeDocument/2006/relationships/image" Target="../media/image9.jpeg"/><Relationship Id="rId5" Type="http://schemas.openxmlformats.org/officeDocument/2006/relationships/image" Target="../media/image10.jpeg"/><Relationship Id="rId6" Type="http://schemas.openxmlformats.org/officeDocument/2006/relationships/image" Target="../media/image11.jpeg"/><Relationship Id="rId7" Type="http://schemas.openxmlformats.org/officeDocument/2006/relationships/image" Target="../media/image2.png"/><Relationship Id="rId1" Type="http://schemas.openxmlformats.org/officeDocument/2006/relationships/audio" Target="file://localhost/Users/kristenpiersanti/Documents/Literacy%20Book%20Talk.pptx261-4" TargetMode="External"/><Relationship Id="rId2"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13.jpeg"/><Relationship Id="rId5" Type="http://schemas.openxmlformats.org/officeDocument/2006/relationships/image" Target="../media/image2.png"/><Relationship Id="rId1" Type="http://schemas.openxmlformats.org/officeDocument/2006/relationships/audio" Target="file://localhost/Users/kristenpiersanti/Documents/Literacy%20Book%20Talk.pptx262-4" TargetMode="External"/><Relationship Id="rId2"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audio" Target="file://localhost/Users/kristenpiersanti/Documents/Literacy%20Book%20Talk.pptx263-4" TargetMode="External"/><Relationship Id="rId2" Type="http://schemas.openxmlformats.org/officeDocument/2006/relationships/slideLayout" Target="../slideLayouts/slideLayout7.xml"/><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audio" Target="file://localhost/Users/kristenpiersanti/Documents/Literacy%20Book%20Talk.pptx264-4" TargetMode="External"/><Relationship Id="rId2" Type="http://schemas.openxmlformats.org/officeDocument/2006/relationships/slideLayout" Target="../slideLayouts/slideLayout7.xml"/><Relationship Id="rId3"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audio" Target="file://localhost/Users/kristenpiersanti/Documents/Literacy%20Book%20Talk.pptx265-4" TargetMode="External"/><Relationship Id="rId2" Type="http://schemas.openxmlformats.org/officeDocument/2006/relationships/slideLayout" Target="../slideLayouts/slideLayout7.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i="1" dirty="0" smtClean="0">
                <a:latin typeface="Chalkboard"/>
                <a:cs typeface="Chalkboard"/>
              </a:rPr>
              <a:t>When You Reach Me</a:t>
            </a:r>
            <a:r>
              <a:rPr lang="en-US" sz="3200" dirty="0" smtClean="0">
                <a:latin typeface="Chalkboard"/>
                <a:cs typeface="Chalkboard"/>
              </a:rPr>
              <a:t> (2009)</a:t>
            </a:r>
            <a:endParaRPr lang="en-US" sz="3200" i="1" dirty="0">
              <a:latin typeface="Chalkboard"/>
              <a:cs typeface="Chalkboard"/>
            </a:endParaRPr>
          </a:p>
        </p:txBody>
      </p:sp>
      <p:pic>
        <p:nvPicPr>
          <p:cNvPr id="5" name="Picture Placeholder 4" descr="200px-When_you_reach_me.jpg"/>
          <p:cNvPicPr>
            <a:picLocks noGrp="1" noChangeAspect="1"/>
          </p:cNvPicPr>
          <p:nvPr>
            <p:ph type="pic" idx="1"/>
          </p:nvPr>
        </p:nvPicPr>
        <p:blipFill>
          <a:blip r:embed="rId4"/>
          <a:srcRect l="-51000" r="-51000"/>
          <a:stretch>
            <a:fillRect/>
          </a:stretch>
        </p:blipFill>
        <p:spPr/>
      </p:pic>
      <p:sp>
        <p:nvSpPr>
          <p:cNvPr id="4" name="Text Placeholder 3"/>
          <p:cNvSpPr>
            <a:spLocks noGrp="1"/>
          </p:cNvSpPr>
          <p:nvPr>
            <p:ph type="body" sz="half" idx="2"/>
          </p:nvPr>
        </p:nvSpPr>
        <p:spPr/>
        <p:txBody>
          <a:bodyPr>
            <a:normAutofit/>
          </a:bodyPr>
          <a:lstStyle/>
          <a:p>
            <a:pPr algn="ctr"/>
            <a:r>
              <a:rPr lang="en-US" sz="2400" dirty="0" smtClean="0">
                <a:latin typeface="Chalkboard"/>
                <a:cs typeface="Chalkboard"/>
              </a:rPr>
              <a:t>By: Rebecca Stead</a:t>
            </a:r>
          </a:p>
        </p:txBody>
      </p:sp>
      <p:pic>
        <p:nvPicPr>
          <p:cNvPr id="24" name="Literacy Book Talk.pptx257-10">
            <a:hlinkClick r:id="" action="ppaction://media"/>
          </p:cNvPr>
          <p:cNvPicPr>
            <a:picLocks noRot="1" noChangeAspect="1"/>
          </p:cNvPicPr>
          <p:nvPr>
            <a:audioFile r:link="rId1"/>
          </p:nvPr>
        </p:nvPicPr>
        <p:blipFill>
          <a:blip r:embed="rId5"/>
          <a:stretch>
            <a:fillRect/>
          </a:stretch>
        </p:blipFill>
        <p:spPr>
          <a:xfrm>
            <a:off x="8716963" y="6430963"/>
            <a:ext cx="274637" cy="274637"/>
          </a:xfrm>
          <a:prstGeom prst="rect">
            <a:avLst/>
          </a:prstGeom>
        </p:spPr>
      </p:pic>
    </p:spTree>
  </p:cSld>
  <p:clrMapOvr>
    <a:masterClrMapping/>
  </p:clrMapOvr>
  <p:transition spd="slow" advTm="4086"/>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24"/>
                </p:tgtEl>
              </p:cMediaNode>
            </p:audio>
          </p:childTnLst>
        </p:cTn>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2767682" y="704699"/>
            <a:ext cx="5761594" cy="3477875"/>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sz="2000" dirty="0">
                <a:latin typeface="Handwriting - Dakota"/>
                <a:cs typeface="Handwriting - Dakota"/>
              </a:rPr>
              <a:t>This is the story I need you to tell. This and everything that has led up to </a:t>
            </a:r>
            <a:r>
              <a:rPr lang="en-US" sz="2000" dirty="0" smtClean="0">
                <a:latin typeface="Handwriting - Dakota"/>
                <a:cs typeface="Handwriting - Dakota"/>
              </a:rPr>
              <a:t>it. </a:t>
            </a:r>
          </a:p>
          <a:p>
            <a:endParaRPr lang="en-US" sz="2000" dirty="0" smtClean="0">
              <a:latin typeface="Handwriting - Dakota"/>
              <a:cs typeface="Handwriting - Dakota"/>
            </a:endParaRPr>
          </a:p>
          <a:p>
            <a:r>
              <a:rPr lang="en-US" sz="2000" dirty="0">
                <a:latin typeface="Handwriting - Dakota"/>
                <a:cs typeface="Handwriting - Dakota"/>
              </a:rPr>
              <a:t>Please deliver your letter by hand. You know where to find me.</a:t>
            </a:r>
            <a:r>
              <a:rPr lang="en-US" sz="2000" dirty="0" smtClean="0">
                <a:latin typeface="Handwriting - Dakota"/>
                <a:cs typeface="Handwriting - Dakota"/>
              </a:rPr>
              <a:t> </a:t>
            </a:r>
          </a:p>
          <a:p>
            <a:endParaRPr lang="en-US" sz="2000" dirty="0" smtClean="0">
              <a:latin typeface="Handwriting - Dakota"/>
              <a:cs typeface="Handwriting - Dakota"/>
            </a:endParaRPr>
          </a:p>
          <a:p>
            <a:r>
              <a:rPr lang="en-US" sz="2000" dirty="0">
                <a:latin typeface="Handwriting - Dakota"/>
                <a:cs typeface="Handwriting - Dakota"/>
              </a:rPr>
              <a:t>My apologies for the terse instructions. The trip is a difficult one; I can carry nothing, and a man can only hold so much paper in his mouth. </a:t>
            </a:r>
          </a:p>
          <a:p>
            <a:endParaRPr lang="en-US" sz="2000" dirty="0"/>
          </a:p>
        </p:txBody>
      </p:sp>
      <p:pic>
        <p:nvPicPr>
          <p:cNvPr id="6" name="Literacy Book Talk.pptx266-3">
            <a:hlinkClick r:id="" action="ppaction://media"/>
          </p:cNvPr>
          <p:cNvPicPr>
            <a:picLocks noRot="1" noChangeAspect="1"/>
          </p:cNvPicPr>
          <p:nvPr>
            <a:audioFile r:link="rId1"/>
          </p:nvPr>
        </p:nvPicPr>
        <p:blipFill>
          <a:blip r:embed="rId3"/>
          <a:stretch>
            <a:fillRect/>
          </a:stretch>
        </p:blipFill>
        <p:spPr>
          <a:xfrm>
            <a:off x="8716963" y="6430963"/>
            <a:ext cx="274637" cy="274637"/>
          </a:xfrm>
          <a:prstGeom prst="rect">
            <a:avLst/>
          </a:prstGeom>
        </p:spPr>
      </p:pic>
    </p:spTree>
  </p:cSld>
  <p:clrMapOvr>
    <a:masterClrMapping/>
  </p:clrMapOvr>
  <p:transition advTm="20038"/>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6"/>
                </p:tgtEl>
              </p:cMediaNode>
            </p:audio>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latin typeface="Chalkboard"/>
                <a:cs typeface="Chalkboard"/>
              </a:rPr>
              <a:t>What can this all mean?</a:t>
            </a:r>
            <a:endParaRPr lang="en-US" b="1" dirty="0">
              <a:latin typeface="Chalkboard"/>
              <a:cs typeface="Chalkboard"/>
            </a:endParaRPr>
          </a:p>
        </p:txBody>
      </p:sp>
      <p:sp>
        <p:nvSpPr>
          <p:cNvPr id="3" name="Subtitle 2"/>
          <p:cNvSpPr>
            <a:spLocks noGrp="1"/>
          </p:cNvSpPr>
          <p:nvPr>
            <p:ph type="subTitle" idx="1"/>
          </p:nvPr>
        </p:nvSpPr>
        <p:spPr/>
        <p:txBody>
          <a:bodyPr/>
          <a:lstStyle/>
          <a:p>
            <a:endParaRPr lang="en-US" dirty="0"/>
          </a:p>
        </p:txBody>
      </p:sp>
      <p:pic>
        <p:nvPicPr>
          <p:cNvPr id="4" name="Picture 3" descr="069497-blue-jelly-icon-alphanumeric-icon_091.png"/>
          <p:cNvPicPr>
            <a:picLocks noChangeAspect="1"/>
          </p:cNvPicPr>
          <p:nvPr/>
        </p:nvPicPr>
        <p:blipFill>
          <a:blip r:embed="rId3"/>
          <a:stretch>
            <a:fillRect/>
          </a:stretch>
        </p:blipFill>
        <p:spPr>
          <a:xfrm>
            <a:off x="2251499" y="619375"/>
            <a:ext cx="1759796" cy="1759796"/>
          </a:xfrm>
          <a:prstGeom prst="rect">
            <a:avLst/>
          </a:prstGeom>
        </p:spPr>
      </p:pic>
      <p:pic>
        <p:nvPicPr>
          <p:cNvPr id="5" name="Picture 4" descr="crystal_questionMark-20111003215723-00028.png"/>
          <p:cNvPicPr>
            <a:picLocks noChangeAspect="1"/>
          </p:cNvPicPr>
          <p:nvPr/>
        </p:nvPicPr>
        <p:blipFill>
          <a:blip r:embed="rId4"/>
          <a:stretch>
            <a:fillRect/>
          </a:stretch>
        </p:blipFill>
        <p:spPr>
          <a:xfrm>
            <a:off x="6771767" y="3600450"/>
            <a:ext cx="1490877" cy="1490877"/>
          </a:xfrm>
          <a:prstGeom prst="rect">
            <a:avLst/>
          </a:prstGeom>
        </p:spPr>
      </p:pic>
      <p:pic>
        <p:nvPicPr>
          <p:cNvPr id="6" name="Picture 5" descr="question mark_2158.jpg"/>
          <p:cNvPicPr>
            <a:picLocks noChangeAspect="1"/>
          </p:cNvPicPr>
          <p:nvPr/>
        </p:nvPicPr>
        <p:blipFill>
          <a:blip r:embed="rId5"/>
          <a:stretch>
            <a:fillRect/>
          </a:stretch>
        </p:blipFill>
        <p:spPr>
          <a:xfrm>
            <a:off x="1371601" y="3728007"/>
            <a:ext cx="2547724" cy="1910793"/>
          </a:xfrm>
          <a:prstGeom prst="rect">
            <a:avLst/>
          </a:prstGeom>
        </p:spPr>
      </p:pic>
      <p:pic>
        <p:nvPicPr>
          <p:cNvPr id="7" name="Picture 6" descr="question_mark.jpg"/>
          <p:cNvPicPr>
            <a:picLocks noChangeAspect="1"/>
          </p:cNvPicPr>
          <p:nvPr/>
        </p:nvPicPr>
        <p:blipFill>
          <a:blip r:embed="rId6"/>
          <a:stretch>
            <a:fillRect/>
          </a:stretch>
        </p:blipFill>
        <p:spPr>
          <a:xfrm>
            <a:off x="4889627" y="397971"/>
            <a:ext cx="1882140" cy="1981200"/>
          </a:xfrm>
          <a:prstGeom prst="rect">
            <a:avLst/>
          </a:prstGeom>
        </p:spPr>
      </p:pic>
      <p:pic>
        <p:nvPicPr>
          <p:cNvPr id="8" name="Picture 7" descr="6a00e54fc1c761883401538f271b72970b-800wi.jpg"/>
          <p:cNvPicPr>
            <a:picLocks noChangeAspect="1"/>
          </p:cNvPicPr>
          <p:nvPr/>
        </p:nvPicPr>
        <p:blipFill>
          <a:blip r:embed="rId7"/>
          <a:stretch>
            <a:fillRect/>
          </a:stretch>
        </p:blipFill>
        <p:spPr>
          <a:xfrm>
            <a:off x="4477869" y="3600450"/>
            <a:ext cx="1725168" cy="2584704"/>
          </a:xfrm>
          <a:prstGeom prst="rect">
            <a:avLst/>
          </a:prstGeom>
        </p:spPr>
      </p:pic>
      <p:pic>
        <p:nvPicPr>
          <p:cNvPr id="11" name="Literacy Book Talk.pptx267-2">
            <a:hlinkClick r:id="" action="ppaction://media"/>
          </p:cNvPr>
          <p:cNvPicPr>
            <a:picLocks noRot="1" noChangeAspect="1"/>
          </p:cNvPicPr>
          <p:nvPr>
            <a:audioFile r:link="rId1"/>
          </p:nvPr>
        </p:nvPicPr>
        <p:blipFill>
          <a:blip r:embed="rId8"/>
          <a:stretch>
            <a:fillRect/>
          </a:stretch>
        </p:blipFill>
        <p:spPr>
          <a:xfrm>
            <a:off x="8716963" y="6430963"/>
            <a:ext cx="274637" cy="274637"/>
          </a:xfrm>
          <a:prstGeom prst="rect">
            <a:avLst/>
          </a:prstGeom>
        </p:spPr>
      </p:pic>
    </p:spTree>
  </p:cSld>
  <p:clrMapOvr>
    <a:masterClrMapping/>
  </p:clrMapOvr>
  <p:transition advTm="3423"/>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11"/>
                </p:tgtEl>
              </p:cMediaNode>
            </p:audio>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72432"/>
            <a:ext cx="4497104" cy="858647"/>
          </a:xfrm>
        </p:spPr>
        <p:txBody>
          <a:bodyPr>
            <a:noAutofit/>
          </a:bodyPr>
          <a:lstStyle/>
          <a:p>
            <a:pPr algn="l"/>
            <a:r>
              <a:rPr lang="en-US" sz="3200" b="1" dirty="0" smtClean="0">
                <a:latin typeface="Chalkboard"/>
                <a:cs typeface="Chalkboard"/>
              </a:rPr>
              <a:t>Her once familiar city streets…</a:t>
            </a:r>
            <a:endParaRPr lang="en-US" sz="3200" b="1" dirty="0">
              <a:latin typeface="Chalkboard"/>
              <a:cs typeface="Chalkboard"/>
            </a:endParaRPr>
          </a:p>
        </p:txBody>
      </p:sp>
      <p:sp>
        <p:nvSpPr>
          <p:cNvPr id="3" name="TextBox 2"/>
          <p:cNvSpPr txBox="1"/>
          <p:nvPr/>
        </p:nvSpPr>
        <p:spPr>
          <a:xfrm>
            <a:off x="306888" y="4053336"/>
            <a:ext cx="7289175" cy="523220"/>
          </a:xfrm>
          <a:prstGeom prst="rect">
            <a:avLst/>
          </a:prstGeom>
          <a:noFill/>
        </p:spPr>
        <p:txBody>
          <a:bodyPr wrap="none" rtlCol="0">
            <a:spAutoFit/>
          </a:bodyPr>
          <a:lstStyle/>
          <a:p>
            <a:r>
              <a:rPr lang="en-US" sz="2800" b="1" dirty="0" smtClean="0">
                <a:latin typeface="Chalkboard"/>
                <a:cs typeface="Chalkboard"/>
              </a:rPr>
              <a:t>…soon become pieces of an intricate puzzle</a:t>
            </a:r>
            <a:endParaRPr lang="en-US" sz="2800" b="1" dirty="0">
              <a:latin typeface="Chalkboard"/>
              <a:cs typeface="Chalkboard"/>
            </a:endParaRPr>
          </a:p>
        </p:txBody>
      </p:sp>
      <p:pic>
        <p:nvPicPr>
          <p:cNvPr id="5" name="Picture 4" descr="260696-a-side-alley-with-kids-playing-ho-chi-minh-city-vietnam.jpg"/>
          <p:cNvPicPr>
            <a:picLocks noChangeAspect="1"/>
          </p:cNvPicPr>
          <p:nvPr/>
        </p:nvPicPr>
        <p:blipFill>
          <a:blip r:embed="rId3"/>
          <a:stretch>
            <a:fillRect/>
          </a:stretch>
        </p:blipFill>
        <p:spPr>
          <a:xfrm>
            <a:off x="457200" y="1648668"/>
            <a:ext cx="3537196" cy="2343392"/>
          </a:xfrm>
          <a:prstGeom prst="rect">
            <a:avLst/>
          </a:prstGeom>
        </p:spPr>
      </p:pic>
      <p:pic>
        <p:nvPicPr>
          <p:cNvPr id="6" name="Picture 5" descr="Grand_street_Before-1.jpg"/>
          <p:cNvPicPr>
            <a:picLocks noChangeAspect="1"/>
          </p:cNvPicPr>
          <p:nvPr/>
        </p:nvPicPr>
        <p:blipFill>
          <a:blip r:embed="rId4"/>
          <a:stretch>
            <a:fillRect/>
          </a:stretch>
        </p:blipFill>
        <p:spPr>
          <a:xfrm>
            <a:off x="3076319" y="1206654"/>
            <a:ext cx="5705467" cy="1989368"/>
          </a:xfrm>
          <a:prstGeom prst="rect">
            <a:avLst/>
          </a:prstGeom>
        </p:spPr>
      </p:pic>
      <p:pic>
        <p:nvPicPr>
          <p:cNvPr id="7" name="Picture 6" descr="puzzle pieces.jpg"/>
          <p:cNvPicPr>
            <a:picLocks noChangeAspect="1"/>
          </p:cNvPicPr>
          <p:nvPr/>
        </p:nvPicPr>
        <p:blipFill>
          <a:blip r:embed="rId5"/>
          <a:stretch>
            <a:fillRect/>
          </a:stretch>
        </p:blipFill>
        <p:spPr>
          <a:xfrm>
            <a:off x="4954304" y="4515001"/>
            <a:ext cx="4189696" cy="2342999"/>
          </a:xfrm>
          <a:prstGeom prst="rect">
            <a:avLst/>
          </a:prstGeom>
        </p:spPr>
      </p:pic>
      <p:pic>
        <p:nvPicPr>
          <p:cNvPr id="10" name="Literacy Book Talk.pptx268-2">
            <a:hlinkClick r:id="" action="ppaction://media"/>
          </p:cNvPr>
          <p:cNvPicPr>
            <a:picLocks noRot="1" noChangeAspect="1"/>
          </p:cNvPicPr>
          <p:nvPr>
            <a:audioFile r:link="rId1"/>
          </p:nvPr>
        </p:nvPicPr>
        <p:blipFill>
          <a:blip r:embed="rId6"/>
          <a:stretch>
            <a:fillRect/>
          </a:stretch>
        </p:blipFill>
        <p:spPr>
          <a:xfrm>
            <a:off x="8716963" y="6430963"/>
            <a:ext cx="274637" cy="274637"/>
          </a:xfrm>
          <a:prstGeom prst="rect">
            <a:avLst/>
          </a:prstGeom>
        </p:spPr>
      </p:pic>
    </p:spTree>
  </p:cSld>
  <p:clrMapOvr>
    <a:masterClrMapping/>
  </p:clrMapOvr>
  <p:transition advTm="703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10"/>
                </p:tgtEl>
              </p:cMediaNode>
            </p:audio>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a:xfrm>
            <a:off x="722313" y="2451946"/>
            <a:ext cx="7772400" cy="641539"/>
          </a:xfrm>
        </p:spPr>
        <p:txBody>
          <a:bodyPr>
            <a:noAutofit/>
          </a:bodyPr>
          <a:lstStyle/>
          <a:p>
            <a:pPr algn="ctr"/>
            <a:r>
              <a:rPr lang="en-US" sz="2800" b="1" dirty="0" smtClean="0">
                <a:solidFill>
                  <a:schemeClr val="tx1"/>
                </a:solidFill>
                <a:latin typeface="Chalkboard"/>
                <a:cs typeface="Chalkboard"/>
              </a:rPr>
              <a:t>That she must decode in order </a:t>
            </a:r>
            <a:r>
              <a:rPr lang="en-US" sz="2800" b="1" dirty="0" smtClean="0">
                <a:solidFill>
                  <a:schemeClr val="tx1"/>
                </a:solidFill>
                <a:latin typeface="Chalkboard"/>
                <a:cs typeface="Chalkboard"/>
              </a:rPr>
              <a:t>to save a life.</a:t>
            </a:r>
            <a:endParaRPr lang="en-US" sz="2800" b="1" dirty="0">
              <a:solidFill>
                <a:schemeClr val="tx1"/>
              </a:solidFill>
              <a:latin typeface="Chalkboard"/>
              <a:cs typeface="Chalkboard"/>
            </a:endParaRPr>
          </a:p>
        </p:txBody>
      </p:sp>
      <p:pic>
        <p:nvPicPr>
          <p:cNvPr id="9" name="Literacy Book Talk.pptx269-2">
            <a:hlinkClick r:id="" action="ppaction://media"/>
          </p:cNvPr>
          <p:cNvPicPr>
            <a:picLocks noRot="1" noChangeAspect="1"/>
          </p:cNvPicPr>
          <p:nvPr>
            <a:audioFile r:link="rId1"/>
          </p:nvPr>
        </p:nvPicPr>
        <p:blipFill>
          <a:blip r:embed="rId3"/>
          <a:stretch>
            <a:fillRect/>
          </a:stretch>
        </p:blipFill>
        <p:spPr>
          <a:xfrm>
            <a:off x="8716963" y="6430963"/>
            <a:ext cx="274637" cy="274637"/>
          </a:xfrm>
          <a:prstGeom prst="rect">
            <a:avLst/>
          </a:prstGeom>
        </p:spPr>
      </p:pic>
    </p:spTree>
  </p:cSld>
  <p:clrMapOvr>
    <a:masterClrMapping/>
  </p:clrMapOvr>
  <p:transition advTm="4828"/>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9"/>
                </p:tgtEl>
              </p:cMediaNode>
            </p:audio>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latin typeface="Chalkboard"/>
                <a:cs typeface="Chalkboard"/>
              </a:rPr>
              <a:t>So, are you hooked?!</a:t>
            </a:r>
            <a:endParaRPr lang="en-US" b="1" dirty="0">
              <a:latin typeface="Chalkboard"/>
              <a:cs typeface="Chalkboard"/>
            </a:endParaRPr>
          </a:p>
        </p:txBody>
      </p:sp>
      <p:sp>
        <p:nvSpPr>
          <p:cNvPr id="3" name="Subtitle 2"/>
          <p:cNvSpPr>
            <a:spLocks noGrp="1"/>
          </p:cNvSpPr>
          <p:nvPr>
            <p:ph type="subTitle" idx="1"/>
          </p:nvPr>
        </p:nvSpPr>
        <p:spPr/>
        <p:txBody>
          <a:bodyPr/>
          <a:lstStyle/>
          <a:p>
            <a:endParaRPr lang="en-US" dirty="0"/>
          </a:p>
        </p:txBody>
      </p:sp>
      <p:pic>
        <p:nvPicPr>
          <p:cNvPr id="6" name="Literacy Book Talk.pptx270-2">
            <a:hlinkClick r:id="" action="ppaction://media"/>
          </p:cNvPr>
          <p:cNvPicPr>
            <a:picLocks noRot="1" noChangeAspect="1"/>
          </p:cNvPicPr>
          <p:nvPr>
            <a:audioFile r:link="rId1"/>
          </p:nvPr>
        </p:nvPicPr>
        <p:blipFill>
          <a:blip r:embed="rId4"/>
          <a:stretch>
            <a:fillRect/>
          </a:stretch>
        </p:blipFill>
        <p:spPr>
          <a:xfrm>
            <a:off x="8716963" y="6430963"/>
            <a:ext cx="274637" cy="274637"/>
          </a:xfrm>
          <a:prstGeom prst="rect">
            <a:avLst/>
          </a:prstGeom>
        </p:spPr>
      </p:pic>
    </p:spTree>
  </p:cSld>
  <p:clrMapOvr>
    <a:masterClrMapping/>
  </p:clrMapOvr>
  <p:transition advTm="21593"/>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6"/>
                </p:tgtEl>
              </p:cMediaNode>
            </p:audio>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Chalkboard"/>
                <a:cs typeface="Chalkboard"/>
              </a:rPr>
              <a:t>Book Stats</a:t>
            </a:r>
            <a:endParaRPr lang="en-US" b="1" dirty="0">
              <a:latin typeface="Chalkboard"/>
              <a:cs typeface="Chalkboard"/>
            </a:endParaRPr>
          </a:p>
        </p:txBody>
      </p:sp>
      <p:sp>
        <p:nvSpPr>
          <p:cNvPr id="3" name="Content Placeholder 2"/>
          <p:cNvSpPr>
            <a:spLocks noGrp="1"/>
          </p:cNvSpPr>
          <p:nvPr>
            <p:ph idx="1"/>
          </p:nvPr>
        </p:nvSpPr>
        <p:spPr/>
        <p:txBody>
          <a:bodyPr/>
          <a:lstStyle/>
          <a:p>
            <a:r>
              <a:rPr lang="en-US" dirty="0" smtClean="0">
                <a:latin typeface="Chalkboard"/>
                <a:cs typeface="Chalkboard"/>
              </a:rPr>
              <a:t>What is the title?</a:t>
            </a:r>
          </a:p>
          <a:p>
            <a:pPr lvl="1"/>
            <a:r>
              <a:rPr lang="en-US" i="1" dirty="0" smtClean="0">
                <a:latin typeface="Chalkboard"/>
                <a:cs typeface="Chalkboard"/>
              </a:rPr>
              <a:t>When You Reach Me</a:t>
            </a:r>
          </a:p>
          <a:p>
            <a:r>
              <a:rPr lang="en-US" dirty="0" smtClean="0">
                <a:latin typeface="Chalkboard"/>
                <a:cs typeface="Chalkboard"/>
              </a:rPr>
              <a:t>When was it published?</a:t>
            </a:r>
          </a:p>
          <a:p>
            <a:pPr lvl="1"/>
            <a:r>
              <a:rPr lang="en-US" dirty="0" smtClean="0">
                <a:latin typeface="Chalkboard"/>
                <a:cs typeface="Chalkboard"/>
              </a:rPr>
              <a:t>2009</a:t>
            </a:r>
            <a:endParaRPr lang="en-US" dirty="0" smtClean="0">
              <a:latin typeface="Chalkboard"/>
              <a:cs typeface="Chalkboard"/>
            </a:endParaRPr>
          </a:p>
          <a:p>
            <a:r>
              <a:rPr lang="en-US" dirty="0" smtClean="0">
                <a:latin typeface="Chalkboard"/>
                <a:cs typeface="Chalkboard"/>
              </a:rPr>
              <a:t>Who is the target audience?</a:t>
            </a:r>
          </a:p>
          <a:p>
            <a:pPr lvl="1"/>
            <a:r>
              <a:rPr lang="en-US" dirty="0" smtClean="0">
                <a:latin typeface="Chalkboard"/>
                <a:cs typeface="Chalkboard"/>
              </a:rPr>
              <a:t>This book is recommended for students in grades 6 and up</a:t>
            </a:r>
          </a:p>
          <a:p>
            <a:pPr lvl="1">
              <a:buNone/>
            </a:pPr>
            <a:endParaRPr lang="en-US" dirty="0">
              <a:latin typeface="Chalkboard"/>
              <a:cs typeface="Chalkboard"/>
            </a:endParaRPr>
          </a:p>
        </p:txBody>
      </p:sp>
      <p:pic>
        <p:nvPicPr>
          <p:cNvPr id="6" name="Literacy Book Talk.pptx271-2">
            <a:hlinkClick r:id="" action="ppaction://media"/>
          </p:cNvPr>
          <p:cNvPicPr>
            <a:picLocks noRot="1" noChangeAspect="1"/>
          </p:cNvPicPr>
          <p:nvPr>
            <a:audioFile r:link="rId1"/>
          </p:nvPr>
        </p:nvPicPr>
        <p:blipFill>
          <a:blip r:embed="rId3"/>
          <a:stretch>
            <a:fillRect/>
          </a:stretch>
        </p:blipFill>
        <p:spPr>
          <a:xfrm>
            <a:off x="8716963" y="6430963"/>
            <a:ext cx="274637" cy="274637"/>
          </a:xfrm>
          <a:prstGeom prst="rect">
            <a:avLst/>
          </a:prstGeom>
        </p:spPr>
      </p:pic>
    </p:spTree>
  </p:cSld>
  <p:clrMapOvr>
    <a:masterClrMapping/>
  </p:clrMapOvr>
  <p:transition advTm="15369"/>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6"/>
                </p:tgtEl>
              </p:cMediaNode>
            </p:audio>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Chalkboard"/>
                <a:cs typeface="Chalkboard"/>
              </a:rPr>
              <a:t>An Award Winner!</a:t>
            </a:r>
            <a:endParaRPr lang="en-US" b="1" dirty="0">
              <a:latin typeface="Chalkboard"/>
              <a:cs typeface="Chalkboard"/>
            </a:endParaRPr>
          </a:p>
        </p:txBody>
      </p:sp>
      <p:sp>
        <p:nvSpPr>
          <p:cNvPr id="3" name="Content Placeholder 2"/>
          <p:cNvSpPr>
            <a:spLocks noGrp="1"/>
          </p:cNvSpPr>
          <p:nvPr>
            <p:ph sz="half" idx="1"/>
          </p:nvPr>
        </p:nvSpPr>
        <p:spPr/>
        <p:txBody>
          <a:bodyPr/>
          <a:lstStyle/>
          <a:p>
            <a:pPr lvl="0">
              <a:buNone/>
            </a:pPr>
            <a:endParaRPr lang="en-US" dirty="0" smtClean="0">
              <a:latin typeface="Chalkboard"/>
              <a:cs typeface="Chalkboard"/>
            </a:endParaRPr>
          </a:p>
          <a:p>
            <a:pPr lvl="0"/>
            <a:r>
              <a:rPr lang="en-US" dirty="0" smtClean="0">
                <a:latin typeface="Chalkboard"/>
                <a:cs typeface="Chalkboard"/>
              </a:rPr>
              <a:t>New </a:t>
            </a:r>
            <a:r>
              <a:rPr lang="en-US" dirty="0" smtClean="0">
                <a:latin typeface="Chalkboard"/>
                <a:cs typeface="Chalkboard"/>
              </a:rPr>
              <a:t>York Times Best </a:t>
            </a:r>
            <a:r>
              <a:rPr lang="en-US" dirty="0" smtClean="0">
                <a:latin typeface="Chalkboard"/>
                <a:cs typeface="Chalkboard"/>
              </a:rPr>
              <a:t>Seller</a:t>
            </a:r>
          </a:p>
          <a:p>
            <a:pPr lvl="0"/>
            <a:r>
              <a:rPr lang="en-US" dirty="0" smtClean="0">
                <a:latin typeface="Chalkboard"/>
                <a:cs typeface="Chalkboard"/>
              </a:rPr>
              <a:t>2010 </a:t>
            </a:r>
            <a:r>
              <a:rPr lang="en-US" dirty="0" smtClean="0">
                <a:latin typeface="Chalkboard"/>
                <a:cs typeface="Chalkboard"/>
              </a:rPr>
              <a:t>Newbery </a:t>
            </a:r>
            <a:r>
              <a:rPr lang="en-US" dirty="0" smtClean="0">
                <a:latin typeface="Chalkboard"/>
                <a:cs typeface="Chalkboard"/>
              </a:rPr>
              <a:t>Medal</a:t>
            </a:r>
          </a:p>
          <a:p>
            <a:r>
              <a:rPr lang="en-US" dirty="0" smtClean="0">
                <a:latin typeface="Chalkboard"/>
                <a:cs typeface="Chalkboard"/>
              </a:rPr>
              <a:t>2010 </a:t>
            </a:r>
            <a:r>
              <a:rPr lang="en-US" dirty="0" smtClean="0">
                <a:latin typeface="Chalkboard"/>
                <a:cs typeface="Chalkboard"/>
              </a:rPr>
              <a:t>Boston Globe/Horn Book Award for Fiction</a:t>
            </a:r>
          </a:p>
          <a:p>
            <a:pPr lvl="0">
              <a:buNone/>
            </a:pPr>
            <a:endParaRPr lang="en-US" dirty="0" smtClean="0">
              <a:latin typeface="Chalkboard"/>
              <a:cs typeface="Chalkboard"/>
            </a:endParaRPr>
          </a:p>
          <a:p>
            <a:endParaRPr lang="en-US" dirty="0" smtClean="0">
              <a:latin typeface="Chalkboard"/>
              <a:cs typeface="Chalkboard"/>
            </a:endParaRPr>
          </a:p>
          <a:p>
            <a:endParaRPr lang="en-US" dirty="0">
              <a:latin typeface="Chalkboard"/>
              <a:cs typeface="Chalkboard"/>
            </a:endParaRPr>
          </a:p>
        </p:txBody>
      </p:sp>
      <p:pic>
        <p:nvPicPr>
          <p:cNvPr id="5" name="Content Placeholder 4" descr="new-york-times-best-seller-list-image.jpg"/>
          <p:cNvPicPr>
            <a:picLocks noGrp="1" noChangeAspect="1"/>
          </p:cNvPicPr>
          <p:nvPr>
            <p:ph sz="half" idx="2"/>
          </p:nvPr>
        </p:nvPicPr>
        <p:blipFill>
          <a:blip r:embed="rId3"/>
          <a:srcRect t="-34051" b="-34051"/>
          <a:stretch>
            <a:fillRect/>
          </a:stretch>
        </p:blipFill>
        <p:spPr>
          <a:xfrm>
            <a:off x="6257901" y="1369566"/>
            <a:ext cx="2166895" cy="2428387"/>
          </a:xfrm>
        </p:spPr>
      </p:pic>
      <p:pic>
        <p:nvPicPr>
          <p:cNvPr id="6" name="Picture 5" descr="Newbery Medal.gif"/>
          <p:cNvPicPr>
            <a:picLocks noChangeAspect="1"/>
          </p:cNvPicPr>
          <p:nvPr/>
        </p:nvPicPr>
        <p:blipFill>
          <a:blip r:embed="rId4"/>
          <a:stretch>
            <a:fillRect/>
          </a:stretch>
        </p:blipFill>
        <p:spPr>
          <a:xfrm>
            <a:off x="4348328" y="2583760"/>
            <a:ext cx="2340877" cy="2349149"/>
          </a:xfrm>
          <a:prstGeom prst="rect">
            <a:avLst/>
          </a:prstGeom>
        </p:spPr>
      </p:pic>
      <p:pic>
        <p:nvPicPr>
          <p:cNvPr id="7" name="Picture 6" descr="Boston globe award.jpg"/>
          <p:cNvPicPr>
            <a:picLocks noChangeAspect="1"/>
          </p:cNvPicPr>
          <p:nvPr/>
        </p:nvPicPr>
        <p:blipFill>
          <a:blip r:embed="rId5"/>
          <a:stretch>
            <a:fillRect/>
          </a:stretch>
        </p:blipFill>
        <p:spPr>
          <a:xfrm>
            <a:off x="6257900" y="4500081"/>
            <a:ext cx="2166895" cy="1876838"/>
          </a:xfrm>
          <a:prstGeom prst="rect">
            <a:avLst/>
          </a:prstGeom>
        </p:spPr>
      </p:pic>
      <p:pic>
        <p:nvPicPr>
          <p:cNvPr id="10" name="Literacy Book Talk.pptx275-2">
            <a:hlinkClick r:id="" action="ppaction://media"/>
          </p:cNvPr>
          <p:cNvPicPr>
            <a:picLocks noRot="1" noChangeAspect="1"/>
          </p:cNvPicPr>
          <p:nvPr>
            <a:audioFile r:link="rId1"/>
          </p:nvPr>
        </p:nvPicPr>
        <p:blipFill>
          <a:blip r:embed="rId6"/>
          <a:stretch>
            <a:fillRect/>
          </a:stretch>
        </p:blipFill>
        <p:spPr>
          <a:xfrm>
            <a:off x="8716963" y="6430963"/>
            <a:ext cx="274637" cy="274637"/>
          </a:xfrm>
          <a:prstGeom prst="rect">
            <a:avLst/>
          </a:prstGeom>
        </p:spPr>
      </p:pic>
    </p:spTree>
  </p:cSld>
  <p:clrMapOvr>
    <a:masterClrMapping/>
  </p:clrMapOvr>
  <p:transition advTm="15196"/>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10"/>
                </p:tgtEl>
              </p:cMediaNode>
            </p:audio>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Chalkboard"/>
                <a:cs typeface="Chalkboard"/>
              </a:rPr>
              <a:t>About the Author</a:t>
            </a:r>
            <a:endParaRPr lang="en-US" b="1" dirty="0">
              <a:latin typeface="Chalkboard"/>
              <a:cs typeface="Chalkboard"/>
            </a:endParaRPr>
          </a:p>
        </p:txBody>
      </p:sp>
      <p:sp>
        <p:nvSpPr>
          <p:cNvPr id="3" name="Content Placeholder 2"/>
          <p:cNvSpPr>
            <a:spLocks noGrp="1"/>
          </p:cNvSpPr>
          <p:nvPr>
            <p:ph sz="half" idx="1"/>
          </p:nvPr>
        </p:nvSpPr>
        <p:spPr/>
        <p:txBody>
          <a:bodyPr>
            <a:normAutofit fontScale="92500" lnSpcReduction="10000"/>
          </a:bodyPr>
          <a:lstStyle/>
          <a:p>
            <a:r>
              <a:rPr lang="en-US" dirty="0" smtClean="0">
                <a:latin typeface="Chalkboard"/>
                <a:cs typeface="Chalkboard"/>
              </a:rPr>
              <a:t>Rebecca Stead</a:t>
            </a:r>
          </a:p>
          <a:p>
            <a:pPr lvl="1"/>
            <a:r>
              <a:rPr lang="en-US" dirty="0" smtClean="0">
                <a:latin typeface="Chalkboard"/>
                <a:cs typeface="Chalkboard"/>
              </a:rPr>
              <a:t>Grew up in NYC—just like Miranda!</a:t>
            </a:r>
          </a:p>
          <a:p>
            <a:pPr lvl="1"/>
            <a:r>
              <a:rPr lang="en-US" dirty="0" smtClean="0">
                <a:latin typeface="Chalkboard"/>
                <a:cs typeface="Chalkboard"/>
              </a:rPr>
              <a:t>Her favorite book was also </a:t>
            </a:r>
            <a:r>
              <a:rPr lang="en-US" i="1" dirty="0" smtClean="0">
                <a:latin typeface="Chalkboard"/>
                <a:cs typeface="Chalkboard"/>
              </a:rPr>
              <a:t>A Wrinkle in Time</a:t>
            </a:r>
            <a:endParaRPr lang="en-US" dirty="0" smtClean="0">
              <a:latin typeface="Chalkboard"/>
              <a:cs typeface="Chalkboard"/>
            </a:endParaRPr>
          </a:p>
          <a:p>
            <a:pPr lvl="2"/>
            <a:r>
              <a:rPr lang="en-US" dirty="0" smtClean="0">
                <a:latin typeface="Chalkboard"/>
                <a:cs typeface="Chalkboard"/>
              </a:rPr>
              <a:t>She even got to meet the author, Madeleine </a:t>
            </a:r>
            <a:r>
              <a:rPr lang="en-US" dirty="0" err="1" smtClean="0">
                <a:latin typeface="Chalkboard"/>
                <a:cs typeface="Chalkboard"/>
              </a:rPr>
              <a:t>L'Engle</a:t>
            </a:r>
            <a:endParaRPr lang="en-US" dirty="0" smtClean="0">
              <a:latin typeface="Chalkboard"/>
              <a:cs typeface="Chalkboard"/>
            </a:endParaRPr>
          </a:p>
          <a:p>
            <a:pPr lvl="1"/>
            <a:r>
              <a:rPr lang="en-US" dirty="0" smtClean="0">
                <a:latin typeface="Chalkboard"/>
                <a:cs typeface="Chalkboard"/>
              </a:rPr>
              <a:t>She wanted to tell a story about what life was like as an kid living in a big city like Manhattan in the 70s and early 80s</a:t>
            </a:r>
          </a:p>
          <a:p>
            <a:endParaRPr lang="en-US" dirty="0">
              <a:latin typeface="Chalkboard"/>
              <a:cs typeface="Chalkboard"/>
            </a:endParaRPr>
          </a:p>
        </p:txBody>
      </p:sp>
      <p:pic>
        <p:nvPicPr>
          <p:cNvPr id="5" name="Content Placeholder 4" descr="rebecca-stead.jpg"/>
          <p:cNvPicPr>
            <a:picLocks noGrp="1" noChangeAspect="1"/>
          </p:cNvPicPr>
          <p:nvPr>
            <p:ph sz="half" idx="2"/>
          </p:nvPr>
        </p:nvPicPr>
        <p:blipFill>
          <a:blip r:embed="rId4"/>
          <a:srcRect l="-13409" r="-13409"/>
          <a:stretch>
            <a:fillRect/>
          </a:stretch>
        </p:blipFill>
        <p:spPr/>
      </p:pic>
      <p:pic>
        <p:nvPicPr>
          <p:cNvPr id="8" name="Literacy Book Talk.pptx274-2">
            <a:hlinkClick r:id="" action="ppaction://media"/>
          </p:cNvPr>
          <p:cNvPicPr>
            <a:picLocks noRot="1" noChangeAspect="1"/>
          </p:cNvPicPr>
          <p:nvPr>
            <a:audioFile r:link="rId1"/>
          </p:nvPr>
        </p:nvPicPr>
        <p:blipFill>
          <a:blip r:embed="rId5"/>
          <a:stretch>
            <a:fillRect/>
          </a:stretch>
        </p:blipFill>
        <p:spPr>
          <a:xfrm>
            <a:off x="8716963" y="6430963"/>
            <a:ext cx="274637" cy="274637"/>
          </a:xfrm>
          <a:prstGeom prst="rect">
            <a:avLst/>
          </a:prstGeom>
        </p:spPr>
      </p:pic>
    </p:spTree>
  </p:cSld>
  <p:clrMapOvr>
    <a:masterClrMapping/>
  </p:clrMapOvr>
  <p:transition advTm="48123"/>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8"/>
                </p:tgtEl>
              </p:cMediaNode>
            </p:audio>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sz="2400" dirty="0"/>
          </a:p>
        </p:txBody>
      </p:sp>
      <p:pic>
        <p:nvPicPr>
          <p:cNvPr id="5" name="Picture Placeholder 4" descr="200px-When_you_reach_me.jpg"/>
          <p:cNvPicPr>
            <a:picLocks noGrp="1" noChangeAspect="1"/>
          </p:cNvPicPr>
          <p:nvPr>
            <p:ph type="pic" idx="1"/>
          </p:nvPr>
        </p:nvPicPr>
        <p:blipFill>
          <a:blip r:embed="rId3"/>
          <a:srcRect l="-51000" r="-51000"/>
          <a:stretch>
            <a:fillRect/>
          </a:stretch>
        </p:blipFill>
        <p:spPr>
          <a:xfrm>
            <a:off x="1792288" y="685800"/>
            <a:ext cx="5486400" cy="4114800"/>
          </a:xfrm>
        </p:spPr>
      </p:pic>
      <p:sp>
        <p:nvSpPr>
          <p:cNvPr id="4" name="Text Placeholder 3"/>
          <p:cNvSpPr>
            <a:spLocks noGrp="1"/>
          </p:cNvSpPr>
          <p:nvPr>
            <p:ph type="body" sz="half" idx="2"/>
          </p:nvPr>
        </p:nvSpPr>
        <p:spPr>
          <a:xfrm>
            <a:off x="1792288" y="4964907"/>
            <a:ext cx="5486400" cy="804862"/>
          </a:xfrm>
        </p:spPr>
        <p:txBody>
          <a:bodyPr>
            <a:normAutofit lnSpcReduction="10000"/>
          </a:bodyPr>
          <a:lstStyle/>
          <a:p>
            <a:pPr algn="ctr"/>
            <a:r>
              <a:rPr lang="en-US" sz="2400" b="1" dirty="0" smtClean="0">
                <a:latin typeface="Chalkboard"/>
                <a:cs typeface="Chalkboard"/>
              </a:rPr>
              <a:t>Now that you’re hooked, </a:t>
            </a:r>
            <a:r>
              <a:rPr lang="en-US" sz="2400" b="1" dirty="0" smtClean="0">
                <a:latin typeface="Chalkboard"/>
                <a:cs typeface="Chalkboard"/>
              </a:rPr>
              <a:t>follow Miranda on her journey!</a:t>
            </a:r>
            <a:endParaRPr lang="en-US" sz="2400" b="1" dirty="0">
              <a:latin typeface="Chalkboard"/>
              <a:cs typeface="Chalkboard"/>
            </a:endParaRPr>
          </a:p>
        </p:txBody>
      </p:sp>
      <p:pic>
        <p:nvPicPr>
          <p:cNvPr id="8" name="Literacy Book Talk.pptx276-2">
            <a:hlinkClick r:id="" action="ppaction://media"/>
          </p:cNvPr>
          <p:cNvPicPr>
            <a:picLocks noRot="1" noChangeAspect="1"/>
          </p:cNvPicPr>
          <p:nvPr>
            <a:audioFile r:link="rId1"/>
          </p:nvPr>
        </p:nvPicPr>
        <p:blipFill>
          <a:blip r:embed="rId4"/>
          <a:stretch>
            <a:fillRect/>
          </a:stretch>
        </p:blipFill>
        <p:spPr>
          <a:xfrm>
            <a:off x="8716963" y="6430963"/>
            <a:ext cx="274637" cy="274637"/>
          </a:xfrm>
          <a:prstGeom prst="rect">
            <a:avLst/>
          </a:prstGeom>
        </p:spPr>
      </p:pic>
    </p:spTree>
  </p:cSld>
  <p:clrMapOvr>
    <a:masterClrMapping/>
  </p:clrMapOvr>
  <p:transition advTm="804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8"/>
                </p:tgtEl>
              </p:cMediaNode>
            </p:audio>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half" idx="1"/>
          </p:nvPr>
        </p:nvSpPr>
        <p:spPr/>
        <p:txBody>
          <a:bodyPr>
            <a:normAutofit fontScale="92500" lnSpcReduction="10000"/>
          </a:bodyPr>
          <a:lstStyle/>
          <a:p>
            <a:pPr>
              <a:buNone/>
            </a:pPr>
            <a:r>
              <a:rPr lang="en-US" b="1" dirty="0" smtClean="0">
                <a:latin typeface="Chalkboard"/>
                <a:cs typeface="Chalkboard"/>
              </a:rPr>
              <a:t>The time…</a:t>
            </a:r>
            <a:endParaRPr lang="en-US" b="1" dirty="0" smtClean="0">
              <a:latin typeface="Chalkboard"/>
              <a:cs typeface="Chalkboard"/>
            </a:endParaRPr>
          </a:p>
          <a:p>
            <a:pPr algn="ctr">
              <a:buNone/>
            </a:pPr>
            <a:r>
              <a:rPr lang="en-US" sz="7784" b="1" dirty="0" smtClean="0">
                <a:latin typeface="Chalkboard"/>
                <a:cs typeface="Chalkboard"/>
              </a:rPr>
              <a:t>1978</a:t>
            </a:r>
            <a:endParaRPr lang="en-US" sz="7784" b="1" dirty="0" smtClean="0">
              <a:latin typeface="Chalkboard"/>
              <a:cs typeface="Chalkboard"/>
            </a:endParaRPr>
          </a:p>
        </p:txBody>
      </p:sp>
      <p:sp>
        <p:nvSpPr>
          <p:cNvPr id="4" name="Content Placeholder 3"/>
          <p:cNvSpPr>
            <a:spLocks noGrp="1"/>
          </p:cNvSpPr>
          <p:nvPr>
            <p:ph sz="half" idx="2"/>
          </p:nvPr>
        </p:nvSpPr>
        <p:spPr/>
        <p:txBody>
          <a:bodyPr>
            <a:normAutofit fontScale="92500" lnSpcReduction="10000"/>
          </a:bodyPr>
          <a:lstStyle/>
          <a:p>
            <a:pPr>
              <a:buNone/>
            </a:pPr>
            <a:r>
              <a:rPr lang="en-US" b="1" dirty="0" smtClean="0">
                <a:latin typeface="Chalkboard"/>
                <a:cs typeface="Chalkboard"/>
              </a:rPr>
              <a:t>The place…</a:t>
            </a:r>
          </a:p>
          <a:p>
            <a:pPr>
              <a:buNone/>
            </a:pPr>
            <a:endParaRPr lang="en-US" dirty="0" smtClean="0"/>
          </a:p>
          <a:p>
            <a:pPr algn="ctr">
              <a:buNone/>
            </a:pPr>
            <a:endParaRPr lang="en-US" dirty="0" smtClean="0"/>
          </a:p>
          <a:p>
            <a:pPr algn="r">
              <a:buNone/>
            </a:pPr>
            <a:endParaRPr lang="en-US" dirty="0" smtClean="0"/>
          </a:p>
          <a:p>
            <a:pPr algn="r">
              <a:buNone/>
            </a:pPr>
            <a:endParaRPr lang="en-US" dirty="0" smtClean="0"/>
          </a:p>
          <a:p>
            <a:pPr algn="r">
              <a:buNone/>
            </a:pPr>
            <a:endParaRPr lang="en-US" dirty="0" smtClean="0"/>
          </a:p>
          <a:p>
            <a:pPr algn="r">
              <a:buNone/>
            </a:pPr>
            <a:endParaRPr lang="en-US" dirty="0" smtClean="0"/>
          </a:p>
          <a:p>
            <a:pPr algn="r">
              <a:buNone/>
            </a:pPr>
            <a:endParaRPr lang="en-US" dirty="0" smtClean="0"/>
          </a:p>
          <a:p>
            <a:pPr algn="r">
              <a:buNone/>
            </a:pPr>
            <a:endParaRPr lang="en-US" dirty="0"/>
          </a:p>
          <a:p>
            <a:pPr algn="r">
              <a:buNone/>
            </a:pPr>
            <a:r>
              <a:rPr lang="en-US" b="1" dirty="0" smtClean="0">
                <a:latin typeface="Chalkboard"/>
                <a:cs typeface="Chalkboard"/>
              </a:rPr>
              <a:t>Manhattan, NY</a:t>
            </a:r>
            <a:endParaRPr lang="en-US" b="1" dirty="0">
              <a:latin typeface="Chalkboard"/>
              <a:cs typeface="Chalkboard"/>
            </a:endParaRPr>
          </a:p>
        </p:txBody>
      </p:sp>
      <p:pic>
        <p:nvPicPr>
          <p:cNvPr id="6" name="Picture 5" descr="water-street-manhattan.jpg"/>
          <p:cNvPicPr>
            <a:picLocks noChangeAspect="1"/>
          </p:cNvPicPr>
          <p:nvPr/>
        </p:nvPicPr>
        <p:blipFill>
          <a:blip r:embed="rId3"/>
          <a:stretch>
            <a:fillRect/>
          </a:stretch>
        </p:blipFill>
        <p:spPr>
          <a:xfrm>
            <a:off x="5750540" y="2117613"/>
            <a:ext cx="2429071" cy="1816365"/>
          </a:xfrm>
          <a:prstGeom prst="rect">
            <a:avLst/>
          </a:prstGeom>
        </p:spPr>
      </p:pic>
      <p:pic>
        <p:nvPicPr>
          <p:cNvPr id="7" name="Picture 6" descr="382276780_e0c6fc4351.jpg"/>
          <p:cNvPicPr>
            <a:picLocks noChangeAspect="1"/>
          </p:cNvPicPr>
          <p:nvPr/>
        </p:nvPicPr>
        <p:blipFill>
          <a:blip r:embed="rId4"/>
          <a:stretch>
            <a:fillRect/>
          </a:stretch>
        </p:blipFill>
        <p:spPr>
          <a:xfrm>
            <a:off x="4648200" y="3933978"/>
            <a:ext cx="2365558" cy="1566000"/>
          </a:xfrm>
          <a:prstGeom prst="rect">
            <a:avLst/>
          </a:prstGeom>
        </p:spPr>
      </p:pic>
      <p:pic>
        <p:nvPicPr>
          <p:cNvPr id="8" name="Picture 7" descr="calendarClipart.jpg"/>
          <p:cNvPicPr>
            <a:picLocks noChangeAspect="1"/>
          </p:cNvPicPr>
          <p:nvPr/>
        </p:nvPicPr>
        <p:blipFill>
          <a:blip r:embed="rId5"/>
          <a:stretch>
            <a:fillRect/>
          </a:stretch>
        </p:blipFill>
        <p:spPr>
          <a:xfrm>
            <a:off x="1457823" y="3289992"/>
            <a:ext cx="2137177" cy="1823143"/>
          </a:xfrm>
          <a:prstGeom prst="rect">
            <a:avLst/>
          </a:prstGeom>
        </p:spPr>
      </p:pic>
      <p:pic>
        <p:nvPicPr>
          <p:cNvPr id="21" name="Literacy Book Talk.pptx258-9">
            <a:hlinkClick r:id="" action="ppaction://media"/>
          </p:cNvPr>
          <p:cNvPicPr>
            <a:picLocks noRot="1" noChangeAspect="1"/>
          </p:cNvPicPr>
          <p:nvPr>
            <a:audioFile r:link="rId1"/>
          </p:nvPr>
        </p:nvPicPr>
        <p:blipFill>
          <a:blip r:embed="rId6"/>
          <a:stretch>
            <a:fillRect/>
          </a:stretch>
        </p:blipFill>
        <p:spPr>
          <a:xfrm>
            <a:off x="8716963" y="6430963"/>
            <a:ext cx="274637" cy="274637"/>
          </a:xfrm>
          <a:prstGeom prst="rect">
            <a:avLst/>
          </a:prstGeom>
        </p:spPr>
      </p:pic>
    </p:spTree>
  </p:cSld>
  <p:clrMapOvr>
    <a:masterClrMapping/>
  </p:clrMapOvr>
  <p:transition advTm="6373"/>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21"/>
                </p:tgtEl>
              </p:cMediaNode>
            </p:audio>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latin typeface="Chalkboard"/>
                <a:cs typeface="Chalkboard"/>
              </a:rPr>
              <a:t>Meet Miranda…</a:t>
            </a:r>
            <a:endParaRPr lang="en-US" sz="6000" b="1" dirty="0">
              <a:latin typeface="Chalkboard"/>
              <a:cs typeface="Chalkboard"/>
            </a:endParaRPr>
          </a:p>
        </p:txBody>
      </p:sp>
      <p:pic>
        <p:nvPicPr>
          <p:cNvPr id="4" name="Content Placeholder 3" descr="young-teen-girl-by-school-lockers.jpg"/>
          <p:cNvPicPr>
            <a:picLocks noGrp="1" noChangeAspect="1"/>
          </p:cNvPicPr>
          <p:nvPr>
            <p:ph idx="1"/>
          </p:nvPr>
        </p:nvPicPr>
        <p:blipFill>
          <a:blip r:embed="rId4"/>
          <a:srcRect l="-81827" r="-81827"/>
          <a:stretch>
            <a:fillRect/>
          </a:stretch>
        </p:blipFill>
        <p:spPr>
          <a:xfrm>
            <a:off x="457200" y="1417638"/>
            <a:ext cx="8229600" cy="4525963"/>
          </a:xfrm>
        </p:spPr>
      </p:pic>
      <p:pic>
        <p:nvPicPr>
          <p:cNvPr id="15" name="Literacy Book Talk.pptx259-10">
            <a:hlinkClick r:id="" action="ppaction://media"/>
          </p:cNvPr>
          <p:cNvPicPr>
            <a:picLocks noRot="1" noChangeAspect="1"/>
          </p:cNvPicPr>
          <p:nvPr>
            <a:audioFile r:link="rId1"/>
          </p:nvPr>
        </p:nvPicPr>
        <p:blipFill>
          <a:blip r:embed="rId5"/>
          <a:stretch>
            <a:fillRect/>
          </a:stretch>
        </p:blipFill>
        <p:spPr>
          <a:xfrm>
            <a:off x="8716963" y="6430963"/>
            <a:ext cx="274637" cy="274637"/>
          </a:xfrm>
          <a:prstGeom prst="rect">
            <a:avLst/>
          </a:prstGeom>
        </p:spPr>
      </p:pic>
    </p:spTree>
  </p:cSld>
  <p:clrMapOvr>
    <a:masterClrMapping/>
  </p:clrMapOvr>
  <p:transition advTm="35908"/>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15"/>
                </p:tgtEl>
              </p:cMediaNode>
            </p:audio>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47935" y="4800600"/>
            <a:ext cx="7100573" cy="566738"/>
          </a:xfrm>
        </p:spPr>
        <p:txBody>
          <a:bodyPr>
            <a:noAutofit/>
          </a:bodyPr>
          <a:lstStyle/>
          <a:p>
            <a:r>
              <a:rPr lang="en-US" sz="3200" dirty="0" smtClean="0">
                <a:latin typeface="Chalkboard"/>
                <a:cs typeface="Chalkboard"/>
              </a:rPr>
              <a:t>Using her favorite book as her guide,</a:t>
            </a:r>
            <a:endParaRPr lang="en-US" sz="3200" dirty="0">
              <a:latin typeface="Chalkboard"/>
              <a:cs typeface="Chalkboard"/>
            </a:endParaRPr>
          </a:p>
        </p:txBody>
      </p:sp>
      <p:pic>
        <p:nvPicPr>
          <p:cNvPr id="5" name="Picture Placeholder 4" descr="A-Wrinkle-in-Time-First-Edition-Signed.jpg"/>
          <p:cNvPicPr>
            <a:picLocks noGrp="1" noChangeAspect="1"/>
          </p:cNvPicPr>
          <p:nvPr>
            <p:ph type="pic" idx="1"/>
          </p:nvPr>
        </p:nvPicPr>
        <p:blipFill>
          <a:blip r:embed="rId4"/>
          <a:srcRect l="-62221" r="-62221"/>
          <a:stretch>
            <a:fillRect/>
          </a:stretch>
        </p:blipFill>
        <p:spPr/>
      </p:pic>
      <p:pic>
        <p:nvPicPr>
          <p:cNvPr id="11" name="Literacy Book Talk.pptx260-6">
            <a:hlinkClick r:id="" action="ppaction://media"/>
          </p:cNvPr>
          <p:cNvPicPr>
            <a:picLocks noRot="1" noChangeAspect="1"/>
          </p:cNvPicPr>
          <p:nvPr>
            <a:audioFile r:link="rId1"/>
          </p:nvPr>
        </p:nvPicPr>
        <p:blipFill>
          <a:blip r:embed="rId5"/>
          <a:stretch>
            <a:fillRect/>
          </a:stretch>
        </p:blipFill>
        <p:spPr>
          <a:xfrm>
            <a:off x="8716963" y="6430963"/>
            <a:ext cx="274637" cy="274637"/>
          </a:xfrm>
          <a:prstGeom prst="rect">
            <a:avLst/>
          </a:prstGeom>
        </p:spPr>
      </p:pic>
    </p:spTree>
  </p:cSld>
  <p:clrMapOvr>
    <a:masterClrMapping/>
  </p:clrMapOvr>
  <p:transition advTm="357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11"/>
                </p:tgtEl>
              </p:cMediaNode>
            </p:audio>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285362" y="4800600"/>
            <a:ext cx="6778338" cy="566738"/>
          </a:xfrm>
        </p:spPr>
        <p:txBody>
          <a:bodyPr>
            <a:noAutofit/>
          </a:bodyPr>
          <a:lstStyle/>
          <a:p>
            <a:r>
              <a:rPr lang="en-US" sz="2400" dirty="0" smtClean="0">
                <a:latin typeface="Chalkboard"/>
                <a:cs typeface="Chalkboard"/>
              </a:rPr>
              <a:t>…Miranda begins to discover a series of clues</a:t>
            </a:r>
            <a:endParaRPr lang="en-US" sz="2400" dirty="0">
              <a:latin typeface="Chalkboard"/>
              <a:cs typeface="Chalkboard"/>
            </a:endParaRPr>
          </a:p>
        </p:txBody>
      </p:sp>
      <p:pic>
        <p:nvPicPr>
          <p:cNvPr id="5" name="Picture Placeholder 4" descr="BOOK.jpg"/>
          <p:cNvPicPr>
            <a:picLocks noGrp="1" noChangeAspect="1"/>
          </p:cNvPicPr>
          <p:nvPr>
            <p:ph type="pic" idx="1"/>
          </p:nvPr>
        </p:nvPicPr>
        <p:blipFill>
          <a:blip r:embed="rId3"/>
          <a:srcRect t="-10345" b="-10345"/>
          <a:stretch>
            <a:fillRect/>
          </a:stretch>
        </p:blipFill>
        <p:spPr>
          <a:xfrm>
            <a:off x="2392039" y="1186881"/>
            <a:ext cx="2282492" cy="1711868"/>
          </a:xfrm>
        </p:spPr>
      </p:pic>
      <p:pic>
        <p:nvPicPr>
          <p:cNvPr id="6" name="Picture 5" descr="bag.jpg"/>
          <p:cNvPicPr>
            <a:picLocks noChangeAspect="1"/>
          </p:cNvPicPr>
          <p:nvPr/>
        </p:nvPicPr>
        <p:blipFill>
          <a:blip r:embed="rId4"/>
          <a:stretch>
            <a:fillRect/>
          </a:stretch>
        </p:blipFill>
        <p:spPr>
          <a:xfrm>
            <a:off x="2622962" y="2749701"/>
            <a:ext cx="1640719" cy="2050899"/>
          </a:xfrm>
          <a:prstGeom prst="rect">
            <a:avLst/>
          </a:prstGeom>
        </p:spPr>
      </p:pic>
      <p:sp>
        <p:nvSpPr>
          <p:cNvPr id="7" name="TextBox 6"/>
          <p:cNvSpPr txBox="1"/>
          <p:nvPr/>
        </p:nvSpPr>
        <p:spPr>
          <a:xfrm>
            <a:off x="1478914" y="1428934"/>
            <a:ext cx="913125" cy="461665"/>
          </a:xfrm>
          <a:prstGeom prst="rect">
            <a:avLst/>
          </a:prstGeom>
          <a:noFill/>
        </p:spPr>
        <p:txBody>
          <a:bodyPr wrap="none" rtlCol="0">
            <a:spAutoFit/>
          </a:bodyPr>
          <a:lstStyle/>
          <a:p>
            <a:r>
              <a:rPr lang="en-US" sz="2400" dirty="0" smtClean="0">
                <a:latin typeface="Chalkboard"/>
                <a:cs typeface="Chalkboard"/>
              </a:rPr>
              <a:t>Book,</a:t>
            </a:r>
            <a:endParaRPr lang="en-US" sz="2400" dirty="0">
              <a:latin typeface="Chalkboard"/>
              <a:cs typeface="Chalkboard"/>
            </a:endParaRPr>
          </a:p>
        </p:txBody>
      </p:sp>
      <p:sp>
        <p:nvSpPr>
          <p:cNvPr id="8" name="TextBox 7"/>
          <p:cNvSpPr txBox="1"/>
          <p:nvPr/>
        </p:nvSpPr>
        <p:spPr>
          <a:xfrm>
            <a:off x="1792288" y="2898749"/>
            <a:ext cx="712643" cy="461665"/>
          </a:xfrm>
          <a:prstGeom prst="rect">
            <a:avLst/>
          </a:prstGeom>
          <a:noFill/>
        </p:spPr>
        <p:txBody>
          <a:bodyPr wrap="none" rtlCol="0">
            <a:spAutoFit/>
          </a:bodyPr>
          <a:lstStyle/>
          <a:p>
            <a:r>
              <a:rPr lang="en-US" sz="2400" b="1" dirty="0" smtClean="0"/>
              <a:t>Bag</a:t>
            </a:r>
            <a:r>
              <a:rPr lang="en-US" dirty="0" smtClean="0"/>
              <a:t>,</a:t>
            </a:r>
            <a:endParaRPr lang="en-US" dirty="0"/>
          </a:p>
        </p:txBody>
      </p:sp>
      <p:pic>
        <p:nvPicPr>
          <p:cNvPr id="9" name="Picture 8" descr="hand-in-pocket.jpg"/>
          <p:cNvPicPr>
            <a:picLocks noChangeAspect="1"/>
          </p:cNvPicPr>
          <p:nvPr/>
        </p:nvPicPr>
        <p:blipFill>
          <a:blip r:embed="rId5"/>
          <a:stretch>
            <a:fillRect/>
          </a:stretch>
        </p:blipFill>
        <p:spPr>
          <a:xfrm>
            <a:off x="4622033" y="1252854"/>
            <a:ext cx="1920211" cy="1645895"/>
          </a:xfrm>
          <a:prstGeom prst="rect">
            <a:avLst/>
          </a:prstGeom>
        </p:spPr>
      </p:pic>
      <p:sp>
        <p:nvSpPr>
          <p:cNvPr id="10" name="TextBox 9"/>
          <p:cNvSpPr txBox="1"/>
          <p:nvPr/>
        </p:nvSpPr>
        <p:spPr>
          <a:xfrm>
            <a:off x="6542244" y="1428934"/>
            <a:ext cx="1255572" cy="461665"/>
          </a:xfrm>
          <a:prstGeom prst="rect">
            <a:avLst/>
          </a:prstGeom>
          <a:noFill/>
        </p:spPr>
        <p:txBody>
          <a:bodyPr wrap="none" rtlCol="0">
            <a:spAutoFit/>
          </a:bodyPr>
          <a:lstStyle/>
          <a:p>
            <a:r>
              <a:rPr lang="en-US" sz="2400" b="1" dirty="0" smtClean="0"/>
              <a:t>…Pocket</a:t>
            </a:r>
            <a:endParaRPr lang="en-US" sz="2400" b="1" dirty="0"/>
          </a:p>
        </p:txBody>
      </p:sp>
      <p:sp>
        <p:nvSpPr>
          <p:cNvPr id="11" name="TextBox 10"/>
          <p:cNvSpPr txBox="1"/>
          <p:nvPr/>
        </p:nvSpPr>
        <p:spPr>
          <a:xfrm>
            <a:off x="6773660" y="3792849"/>
            <a:ext cx="1034658" cy="461665"/>
          </a:xfrm>
          <a:prstGeom prst="rect">
            <a:avLst/>
          </a:prstGeom>
          <a:noFill/>
        </p:spPr>
        <p:txBody>
          <a:bodyPr wrap="none" rtlCol="0">
            <a:spAutoFit/>
          </a:bodyPr>
          <a:lstStyle/>
          <a:p>
            <a:r>
              <a:rPr lang="en-US" sz="2400" b="1" dirty="0" smtClean="0"/>
              <a:t>…Shoe</a:t>
            </a:r>
            <a:endParaRPr lang="en-US" sz="2400" b="1" dirty="0"/>
          </a:p>
        </p:txBody>
      </p:sp>
      <p:pic>
        <p:nvPicPr>
          <p:cNvPr id="12" name="Picture 11" descr="il_fullxfull.269365413.jpg"/>
          <p:cNvPicPr>
            <a:picLocks noChangeAspect="1"/>
          </p:cNvPicPr>
          <p:nvPr/>
        </p:nvPicPr>
        <p:blipFill>
          <a:blip r:embed="rId6"/>
          <a:stretch>
            <a:fillRect/>
          </a:stretch>
        </p:blipFill>
        <p:spPr>
          <a:xfrm>
            <a:off x="4263681" y="2749701"/>
            <a:ext cx="2615942" cy="2050899"/>
          </a:xfrm>
          <a:prstGeom prst="rect">
            <a:avLst/>
          </a:prstGeom>
        </p:spPr>
      </p:pic>
      <p:pic>
        <p:nvPicPr>
          <p:cNvPr id="17" name="Literacy Book Talk.pptx261-4">
            <a:hlinkClick r:id="" action="ppaction://media"/>
          </p:cNvPr>
          <p:cNvPicPr>
            <a:picLocks noRot="1" noChangeAspect="1"/>
          </p:cNvPicPr>
          <p:nvPr>
            <a:audioFile r:link="rId1"/>
          </p:nvPr>
        </p:nvPicPr>
        <p:blipFill>
          <a:blip r:embed="rId7"/>
          <a:stretch>
            <a:fillRect/>
          </a:stretch>
        </p:blipFill>
        <p:spPr>
          <a:xfrm>
            <a:off x="8716963" y="6430963"/>
            <a:ext cx="274637" cy="274637"/>
          </a:xfrm>
          <a:prstGeom prst="rect">
            <a:avLst/>
          </a:prstGeom>
        </p:spPr>
      </p:pic>
    </p:spTree>
  </p:cSld>
  <p:clrMapOvr>
    <a:masterClrMapping/>
  </p:clrMapOvr>
  <p:transition advTm="867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17"/>
                </p:tgtEl>
              </p:cMediaNode>
            </p:audio>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latin typeface="Chalkboard"/>
                <a:cs typeface="Chalkboard"/>
              </a:rPr>
              <a:t>Followed by a series of mysterious letters…</a:t>
            </a:r>
            <a:endParaRPr lang="en-US" b="1" dirty="0">
              <a:latin typeface="Chalkboard"/>
              <a:cs typeface="Chalkboard"/>
            </a:endParaRPr>
          </a:p>
        </p:txBody>
      </p:sp>
      <p:pic>
        <p:nvPicPr>
          <p:cNvPr id="4" name="Content Placeholder 3" descr="letters.jpg"/>
          <p:cNvPicPr>
            <a:picLocks noGrp="1" noChangeAspect="1"/>
          </p:cNvPicPr>
          <p:nvPr>
            <p:ph idx="1"/>
          </p:nvPr>
        </p:nvPicPr>
        <p:blipFill>
          <a:blip r:embed="rId3"/>
          <a:srcRect l="-8153" r="-8153"/>
          <a:stretch>
            <a:fillRect/>
          </a:stretch>
        </p:blipFill>
        <p:spPr>
          <a:xfrm>
            <a:off x="457200" y="1600200"/>
            <a:ext cx="4339762" cy="2386702"/>
          </a:xfrm>
        </p:spPr>
      </p:pic>
      <p:pic>
        <p:nvPicPr>
          <p:cNvPr id="6" name="Picture 5" descr="pileofoldletters.jpg"/>
          <p:cNvPicPr>
            <a:picLocks noChangeAspect="1"/>
          </p:cNvPicPr>
          <p:nvPr/>
        </p:nvPicPr>
        <p:blipFill>
          <a:blip r:embed="rId4"/>
          <a:stretch>
            <a:fillRect/>
          </a:stretch>
        </p:blipFill>
        <p:spPr>
          <a:xfrm>
            <a:off x="3810000" y="2919984"/>
            <a:ext cx="3657078" cy="2442928"/>
          </a:xfrm>
          <a:prstGeom prst="rect">
            <a:avLst/>
          </a:prstGeom>
        </p:spPr>
      </p:pic>
      <p:pic>
        <p:nvPicPr>
          <p:cNvPr id="10" name="Literacy Book Talk.pptx262-4">
            <a:hlinkClick r:id="" action="ppaction://media"/>
          </p:cNvPr>
          <p:cNvPicPr>
            <a:picLocks noRot="1" noChangeAspect="1"/>
          </p:cNvPicPr>
          <p:nvPr>
            <a:audioFile r:link="rId1"/>
          </p:nvPr>
        </p:nvPicPr>
        <p:blipFill>
          <a:blip r:embed="rId5"/>
          <a:stretch>
            <a:fillRect/>
          </a:stretch>
        </p:blipFill>
        <p:spPr>
          <a:xfrm>
            <a:off x="8716963" y="6430963"/>
            <a:ext cx="274637" cy="274637"/>
          </a:xfrm>
          <a:prstGeom prst="rect">
            <a:avLst/>
          </a:prstGeom>
        </p:spPr>
      </p:pic>
    </p:spTree>
  </p:cSld>
  <p:clrMapOvr>
    <a:masterClrMapping/>
  </p:clrMapOvr>
  <p:transition advTm="3783"/>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10"/>
                </p:tgtEl>
              </p:cMediaNode>
            </p:audio>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586668" y="286216"/>
            <a:ext cx="3491243" cy="655564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dirty="0">
                <a:latin typeface="Handwriting - Dakota"/>
                <a:cs typeface="Handwriting - Dakota"/>
              </a:rPr>
              <a:t>M, </a:t>
            </a:r>
          </a:p>
          <a:p>
            <a:r>
              <a:rPr lang="en-US" sz="2000" dirty="0">
                <a:latin typeface="Handwriting - Dakota"/>
                <a:cs typeface="Handwriting - Dakota"/>
              </a:rPr>
              <a:t> </a:t>
            </a:r>
          </a:p>
          <a:p>
            <a:r>
              <a:rPr lang="en-US" sz="2000" dirty="0">
                <a:latin typeface="Handwriting - Dakota"/>
                <a:cs typeface="Handwriting - Dakota"/>
              </a:rPr>
              <a:t>This is hard. Harder than I expected, even with your help. But I have been practicing, and my preparations go well. I am coming to save your friend’s life, and my own. </a:t>
            </a:r>
          </a:p>
          <a:p>
            <a:r>
              <a:rPr lang="en-US" sz="2000" dirty="0">
                <a:latin typeface="Handwriting - Dakota"/>
                <a:cs typeface="Handwriting - Dakota"/>
              </a:rPr>
              <a:t> </a:t>
            </a:r>
          </a:p>
          <a:p>
            <a:r>
              <a:rPr lang="en-US" sz="2000" dirty="0">
                <a:latin typeface="Handwriting - Dakota"/>
                <a:cs typeface="Handwriting - Dakota"/>
              </a:rPr>
              <a:t>I ask two favors. </a:t>
            </a:r>
          </a:p>
          <a:p>
            <a:r>
              <a:rPr lang="en-US" sz="2000" dirty="0">
                <a:latin typeface="Handwriting - Dakota"/>
                <a:cs typeface="Handwriting - Dakota"/>
              </a:rPr>
              <a:t>First, you must write me a letter. </a:t>
            </a:r>
          </a:p>
          <a:p>
            <a:r>
              <a:rPr lang="en-US" sz="2000" dirty="0">
                <a:latin typeface="Handwriting - Dakota"/>
                <a:cs typeface="Handwriting - Dakota"/>
              </a:rPr>
              <a:t>Second, please remember to mention the location of your house key. </a:t>
            </a:r>
          </a:p>
          <a:p>
            <a:r>
              <a:rPr lang="en-US" sz="2000" dirty="0">
                <a:latin typeface="Handwriting - Dakota"/>
                <a:cs typeface="Handwriting - Dakota"/>
              </a:rPr>
              <a:t> </a:t>
            </a:r>
          </a:p>
          <a:p>
            <a:r>
              <a:rPr lang="en-US" sz="2000" dirty="0">
                <a:latin typeface="Handwriting - Dakota"/>
                <a:cs typeface="Handwriting - Dakota"/>
              </a:rPr>
              <a:t>The trip is a difficult one. I will not be myself when I reach you</a:t>
            </a:r>
            <a:r>
              <a:rPr lang="en-US" sz="2000" dirty="0"/>
              <a:t>.</a:t>
            </a:r>
          </a:p>
          <a:p>
            <a:endParaRPr lang="en-US" sz="2000" dirty="0"/>
          </a:p>
        </p:txBody>
      </p:sp>
      <p:pic>
        <p:nvPicPr>
          <p:cNvPr id="7" name="Literacy Book Talk.pptx263-4">
            <a:hlinkClick r:id="" action="ppaction://media"/>
          </p:cNvPr>
          <p:cNvPicPr>
            <a:picLocks noRot="1" noChangeAspect="1"/>
          </p:cNvPicPr>
          <p:nvPr>
            <a:audioFile r:link="rId1"/>
          </p:nvPr>
        </p:nvPicPr>
        <p:blipFill>
          <a:blip r:embed="rId3"/>
          <a:stretch>
            <a:fillRect/>
          </a:stretch>
        </p:blipFill>
        <p:spPr>
          <a:xfrm>
            <a:off x="8716963" y="6430963"/>
            <a:ext cx="274637" cy="274637"/>
          </a:xfrm>
          <a:prstGeom prst="rect">
            <a:avLst/>
          </a:prstGeom>
        </p:spPr>
      </p:pic>
    </p:spTree>
  </p:cSld>
  <p:clrMapOvr>
    <a:masterClrMapping/>
  </p:clrMapOvr>
  <p:transition advTm="22058"/>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7"/>
                </p:tgtEl>
              </p:cMediaNode>
            </p:audio>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4246830" y="447212"/>
            <a:ext cx="4302475" cy="5909311"/>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b="1" dirty="0">
                <a:latin typeface="Handwriting - Dakota"/>
                <a:cs typeface="Handwriting - Dakota"/>
              </a:rPr>
              <a:t>Miranda, </a:t>
            </a:r>
          </a:p>
          <a:p>
            <a:r>
              <a:rPr lang="en-US" b="1" dirty="0">
                <a:latin typeface="Handwriting - Dakota"/>
                <a:cs typeface="Handwriting - Dakota"/>
              </a:rPr>
              <a:t> </a:t>
            </a:r>
          </a:p>
          <a:p>
            <a:r>
              <a:rPr lang="en-US" b="1" dirty="0">
                <a:latin typeface="Handwriting - Dakota"/>
                <a:cs typeface="Handwriting - Dakota"/>
              </a:rPr>
              <a:t>Your letter must tell a story—a true story. You cannot begin now, as most of it has not yet taken place. And even afterward, there is no hurry. But do not wait so long that your memory fades. I require as much detail as you can provide. The trip is a difficult one, and I must ask my favors while my mind is sound. </a:t>
            </a:r>
          </a:p>
          <a:p>
            <a:r>
              <a:rPr lang="en-US" b="1" dirty="0">
                <a:latin typeface="Handwriting - Dakota"/>
                <a:cs typeface="Handwriting - Dakota"/>
              </a:rPr>
              <a:t> </a:t>
            </a:r>
          </a:p>
          <a:p>
            <a:r>
              <a:rPr lang="en-US" b="1" dirty="0">
                <a:latin typeface="Handwriting - Dakota"/>
                <a:cs typeface="Handwriting - Dakota"/>
              </a:rPr>
              <a:t>A postscript: I know you have shared my first note. I ask you not to share the others. Please. I do not ask this for myself. </a:t>
            </a:r>
          </a:p>
          <a:p>
            <a:r>
              <a:rPr lang="en-US" b="1" dirty="0">
                <a:latin typeface="Handwriting - Dakota"/>
                <a:cs typeface="Handwriting - Dakota"/>
              </a:rPr>
              <a:t> </a:t>
            </a:r>
          </a:p>
          <a:p>
            <a:r>
              <a:rPr lang="en-US" b="1" dirty="0">
                <a:latin typeface="Handwriting - Dakota"/>
                <a:cs typeface="Handwriting - Dakota"/>
              </a:rPr>
              <a:t> </a:t>
            </a:r>
          </a:p>
          <a:p>
            <a:r>
              <a:rPr lang="en-US" b="1" dirty="0">
                <a:latin typeface="Handwriting - Dakota"/>
                <a:cs typeface="Handwriting - Dakota"/>
              </a:rPr>
              <a:t> </a:t>
            </a:r>
          </a:p>
          <a:p>
            <a:endParaRPr lang="en-US" b="1" dirty="0">
              <a:latin typeface="Handwriting - Dakota"/>
              <a:cs typeface="Handwriting - Dakota"/>
            </a:endParaRPr>
          </a:p>
        </p:txBody>
      </p:sp>
      <p:pic>
        <p:nvPicPr>
          <p:cNvPr id="7" name="Literacy Book Talk.pptx264-4">
            <a:hlinkClick r:id="" action="ppaction://media"/>
          </p:cNvPr>
          <p:cNvPicPr>
            <a:picLocks noRot="1" noChangeAspect="1"/>
          </p:cNvPicPr>
          <p:nvPr>
            <a:audioFile r:link="rId1"/>
          </p:nvPr>
        </p:nvPicPr>
        <p:blipFill>
          <a:blip r:embed="rId3"/>
          <a:stretch>
            <a:fillRect/>
          </a:stretch>
        </p:blipFill>
        <p:spPr>
          <a:xfrm>
            <a:off x="8716963" y="6430963"/>
            <a:ext cx="274637" cy="274637"/>
          </a:xfrm>
          <a:prstGeom prst="rect">
            <a:avLst/>
          </a:prstGeom>
        </p:spPr>
      </p:pic>
    </p:spTree>
  </p:cSld>
  <p:clrMapOvr>
    <a:masterClrMapping/>
  </p:clrMapOvr>
  <p:transition advTm="25773"/>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7"/>
                </p:tgtEl>
              </p:cMediaNode>
            </p:audio>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606659" y="2969489"/>
            <a:ext cx="5188267" cy="3477875"/>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2000" dirty="0">
                <a:latin typeface="Handwriting - Dakota"/>
                <a:cs typeface="Handwriting - Dakota"/>
              </a:rPr>
              <a:t> </a:t>
            </a:r>
          </a:p>
          <a:p>
            <a:r>
              <a:rPr lang="en-US" sz="2000" dirty="0">
                <a:latin typeface="Handwriting - Dakota"/>
                <a:cs typeface="Handwriting - Dakota"/>
              </a:rPr>
              <a:t>You will want proof.</a:t>
            </a:r>
          </a:p>
          <a:p>
            <a:r>
              <a:rPr lang="en-US" sz="2000" dirty="0">
                <a:latin typeface="Handwriting - Dakota"/>
                <a:cs typeface="Handwriting - Dakota"/>
              </a:rPr>
              <a:t>3 p.m. today: Colin’s knapsack.</a:t>
            </a:r>
          </a:p>
          <a:p>
            <a:r>
              <a:rPr lang="en-US" sz="2000" dirty="0">
                <a:latin typeface="Handwriting - Dakota"/>
                <a:cs typeface="Handwriting - Dakota"/>
              </a:rPr>
              <a:t>Christmas Day: </a:t>
            </a:r>
            <a:r>
              <a:rPr lang="en-US" sz="2000" dirty="0" err="1">
                <a:latin typeface="Handwriting - Dakota"/>
                <a:cs typeface="Handwriting - Dakota"/>
              </a:rPr>
              <a:t>Tesser</a:t>
            </a:r>
            <a:r>
              <a:rPr lang="en-US" sz="2000" dirty="0">
                <a:latin typeface="Handwriting - Dakota"/>
                <a:cs typeface="Handwriting - Dakota"/>
              </a:rPr>
              <a:t> well.</a:t>
            </a:r>
          </a:p>
          <a:p>
            <a:r>
              <a:rPr lang="en-US" sz="2000" dirty="0">
                <a:latin typeface="Handwriting - Dakota"/>
                <a:cs typeface="Handwriting - Dakota"/>
              </a:rPr>
              <a:t>April 27</a:t>
            </a:r>
            <a:r>
              <a:rPr lang="en-US" sz="2000" baseline="30000" dirty="0">
                <a:latin typeface="Handwriting - Dakota"/>
                <a:cs typeface="Handwriting - Dakota"/>
              </a:rPr>
              <a:t>th</a:t>
            </a:r>
            <a:r>
              <a:rPr lang="en-US" sz="2000" dirty="0">
                <a:latin typeface="Handwriting - Dakota"/>
                <a:cs typeface="Handwriting - Dakota"/>
              </a:rPr>
              <a:t>: Studio TV-15.</a:t>
            </a:r>
            <a:r>
              <a:rPr lang="en-US" sz="2000" dirty="0" smtClean="0">
                <a:latin typeface="Handwriting - Dakota"/>
                <a:cs typeface="Handwriting - Dakota"/>
              </a:rPr>
              <a:t> </a:t>
            </a:r>
          </a:p>
          <a:p>
            <a:endParaRPr lang="en-US" sz="2000" dirty="0" smtClean="0">
              <a:latin typeface="Handwriting - Dakota"/>
              <a:cs typeface="Handwriting - Dakota"/>
            </a:endParaRPr>
          </a:p>
          <a:p>
            <a:r>
              <a:rPr lang="en-US" sz="2000" dirty="0">
                <a:latin typeface="Handwriting - Dakota"/>
                <a:cs typeface="Handwriting - Dakota"/>
              </a:rPr>
              <a:t>P.S. Yawns do serve a purpose. They cool the brain by bringing air high into the nasal passage, which has the effect of increasing alertness.</a:t>
            </a:r>
          </a:p>
          <a:p>
            <a:endParaRPr lang="en-US" sz="2000" dirty="0">
              <a:latin typeface="Handwriting - Dakota"/>
              <a:cs typeface="Handwriting - Dakota"/>
            </a:endParaRPr>
          </a:p>
        </p:txBody>
      </p:sp>
      <p:pic>
        <p:nvPicPr>
          <p:cNvPr id="7" name="Literacy Book Talk.pptx265-4">
            <a:hlinkClick r:id="" action="ppaction://media"/>
          </p:cNvPr>
          <p:cNvPicPr>
            <a:picLocks noRot="1" noChangeAspect="1"/>
          </p:cNvPicPr>
          <p:nvPr>
            <a:audioFile r:link="rId1"/>
          </p:nvPr>
        </p:nvPicPr>
        <p:blipFill>
          <a:blip r:embed="rId3"/>
          <a:stretch>
            <a:fillRect/>
          </a:stretch>
        </p:blipFill>
        <p:spPr>
          <a:xfrm>
            <a:off x="8716963" y="6430963"/>
            <a:ext cx="274637" cy="274637"/>
          </a:xfrm>
          <a:prstGeom prst="rect">
            <a:avLst/>
          </a:prstGeom>
        </p:spPr>
      </p:pic>
    </p:spTree>
  </p:cSld>
  <p:clrMapOvr>
    <a:masterClrMapping/>
  </p:clrMapOvr>
  <p:transition advTm="2203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7"/>
                </p:tgtEl>
              </p:cMediaNode>
            </p:audi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309</TotalTime>
  <Words>911</Words>
  <Application>Microsoft Macintosh PowerPoint</Application>
  <PresentationFormat>On-screen Show (4:3)</PresentationFormat>
  <Paragraphs>89</Paragraphs>
  <Slides>18</Slides>
  <Notes>5</Notes>
  <HiddenSlides>0</HiddenSlides>
  <MMClips>18</MMClips>
  <ScaleCrop>false</ScaleCrop>
  <HeadingPairs>
    <vt:vector size="4" baseType="variant">
      <vt:variant>
        <vt:lpstr>Design Template</vt:lpstr>
      </vt:variant>
      <vt:variant>
        <vt:i4>1</vt:i4>
      </vt:variant>
      <vt:variant>
        <vt:lpstr>Slide Titles</vt:lpstr>
      </vt:variant>
      <vt:variant>
        <vt:i4>18</vt:i4>
      </vt:variant>
    </vt:vector>
  </HeadingPairs>
  <TitlesOfParts>
    <vt:vector size="19" baseType="lpstr">
      <vt:lpstr>Office Theme</vt:lpstr>
      <vt:lpstr>When You Reach Me (2009)</vt:lpstr>
      <vt:lpstr>Slide 2</vt:lpstr>
      <vt:lpstr>Meet Miranda…</vt:lpstr>
      <vt:lpstr>Using her favorite book as her guide,</vt:lpstr>
      <vt:lpstr>…Miranda begins to discover a series of clues</vt:lpstr>
      <vt:lpstr>Followed by a series of mysterious letters…</vt:lpstr>
      <vt:lpstr>Slide 7</vt:lpstr>
      <vt:lpstr>Slide 8</vt:lpstr>
      <vt:lpstr>Slide 9</vt:lpstr>
      <vt:lpstr>Slide 10</vt:lpstr>
      <vt:lpstr>What can this all mean?</vt:lpstr>
      <vt:lpstr>Her once familiar city streets…</vt:lpstr>
      <vt:lpstr>Slide 13</vt:lpstr>
      <vt:lpstr>So, are you hooked?!</vt:lpstr>
      <vt:lpstr>Book Stats</vt:lpstr>
      <vt:lpstr>An Award Winner!</vt:lpstr>
      <vt:lpstr>About the Author</vt:lpstr>
      <vt:lpstr>Slide 18</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Kristen Piersanti</dc:creator>
  <cp:lastModifiedBy>Kristen Piersanti</cp:lastModifiedBy>
  <cp:revision>29</cp:revision>
  <dcterms:created xsi:type="dcterms:W3CDTF">2012-10-05T00:59:28Z</dcterms:created>
  <dcterms:modified xsi:type="dcterms:W3CDTF">2012-10-05T03:48:16Z</dcterms:modified>
</cp:coreProperties>
</file>